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73.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41.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43.xml" ContentType="application/vnd.openxmlformats-officedocument.presentationml.notesSlide+xml"/>
  <Override PartName="/ppt/notesSlides/notesSlide25.xml" ContentType="application/vnd.openxmlformats-officedocument.presentationml.notesSlide+xml"/>
  <Override PartName="/ppt/notesSlides/notesSlide10.xml" ContentType="application/vnd.openxmlformats-officedocument.presentationml.notesSlide+xml"/>
  <Override PartName="/ppt/notesSlides/notesSlide28.xml" ContentType="application/vnd.openxmlformats-officedocument.presentationml.notesSlide+xml"/>
  <Override PartName="/ppt/notesSlides/notesSlide11.xml" ContentType="application/vnd.openxmlformats-officedocument.presentationml.notesSlide+xml"/>
  <Override PartName="/ppt/notesSlides/notesSlide1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35.xml" ContentType="application/vnd.openxmlformats-officedocument.presentationml.notesSlide+xml"/>
  <Override PartName="/ppt/notesSlides/notesSlide30.xml" ContentType="application/vnd.openxmlformats-officedocument.presentationml.notesSlide+xml"/>
  <Override PartName="/ppt/notesSlides/notesSlide3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4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9.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31.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slideLayouts/slideLayout10.xml" ContentType="application/vnd.openxmlformats-officedocument.presentationml.slideLayout+xml"/>
  <Override PartName="/ppt/notesSlides/notesSlide61.xml" ContentType="application/vnd.openxmlformats-officedocument.presentationml.notesSlide+xml"/>
  <Override PartName="/ppt/slideLayouts/slideLayout2.xml" ContentType="application/vnd.openxmlformats-officedocument.presentationml.slideLayout+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47.xml" ContentType="application/vnd.openxmlformats-officedocument.presentationml.notesSlide+xml"/>
  <Override PartName="/ppt/slideLayouts/slideLayout8.xml" ContentType="application/vnd.openxmlformats-officedocument.presentationml.slideLayout+xml"/>
  <Override PartName="/ppt/notesSlides/notesSlide51.xml" ContentType="application/vnd.openxmlformats-officedocument.presentationml.notesSlide+xml"/>
  <Override PartName="/ppt/slideLayouts/slideLayout4.xml" ContentType="application/vnd.openxmlformats-officedocument.presentationml.slideLayout+xml"/>
  <Override PartName="/ppt/notesSlides/notesSlide52.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handoutMasterIdLst>
    <p:handoutMasterId r:id="rId120"/>
  </p:handoutMasterIdLst>
  <p:sldIdLst>
    <p:sldId id="403" r:id="rId2"/>
    <p:sldId id="404" r:id="rId3"/>
    <p:sldId id="600" r:id="rId4"/>
    <p:sldId id="601" r:id="rId5"/>
    <p:sldId id="602" r:id="rId6"/>
    <p:sldId id="603" r:id="rId7"/>
    <p:sldId id="604" r:id="rId8"/>
    <p:sldId id="605" r:id="rId9"/>
    <p:sldId id="606" r:id="rId10"/>
    <p:sldId id="607" r:id="rId11"/>
    <p:sldId id="608" r:id="rId12"/>
    <p:sldId id="609" r:id="rId13"/>
    <p:sldId id="610" r:id="rId14"/>
    <p:sldId id="611" r:id="rId15"/>
    <p:sldId id="612" r:id="rId16"/>
    <p:sldId id="613" r:id="rId17"/>
    <p:sldId id="614" r:id="rId18"/>
    <p:sldId id="615" r:id="rId19"/>
    <p:sldId id="616" r:id="rId20"/>
    <p:sldId id="618" r:id="rId21"/>
    <p:sldId id="619" r:id="rId22"/>
    <p:sldId id="620" r:id="rId23"/>
    <p:sldId id="621" r:id="rId24"/>
    <p:sldId id="622" r:id="rId25"/>
    <p:sldId id="623" r:id="rId26"/>
    <p:sldId id="498" r:id="rId27"/>
    <p:sldId id="499" r:id="rId28"/>
    <p:sldId id="500" r:id="rId29"/>
    <p:sldId id="502" r:id="rId30"/>
    <p:sldId id="503" r:id="rId31"/>
    <p:sldId id="575" r:id="rId32"/>
    <p:sldId id="576" r:id="rId33"/>
    <p:sldId id="577" r:id="rId34"/>
    <p:sldId id="578" r:id="rId35"/>
    <p:sldId id="504" r:id="rId36"/>
    <p:sldId id="505" r:id="rId37"/>
    <p:sldId id="579" r:id="rId38"/>
    <p:sldId id="581" r:id="rId39"/>
    <p:sldId id="582" r:id="rId40"/>
    <p:sldId id="580" r:id="rId41"/>
    <p:sldId id="583" r:id="rId42"/>
    <p:sldId id="584" r:id="rId43"/>
    <p:sldId id="507" r:id="rId44"/>
    <p:sldId id="508" r:id="rId45"/>
    <p:sldId id="511" r:id="rId46"/>
    <p:sldId id="512" r:id="rId47"/>
    <p:sldId id="626" r:id="rId48"/>
    <p:sldId id="513" r:id="rId49"/>
    <p:sldId id="515" r:id="rId50"/>
    <p:sldId id="516" r:id="rId51"/>
    <p:sldId id="517" r:id="rId52"/>
    <p:sldId id="519" r:id="rId53"/>
    <p:sldId id="520" r:id="rId54"/>
    <p:sldId id="521" r:id="rId55"/>
    <p:sldId id="522" r:id="rId56"/>
    <p:sldId id="523" r:id="rId57"/>
    <p:sldId id="524" r:id="rId58"/>
    <p:sldId id="525" r:id="rId59"/>
    <p:sldId id="527" r:id="rId60"/>
    <p:sldId id="528" r:id="rId61"/>
    <p:sldId id="530" r:id="rId62"/>
    <p:sldId id="532" r:id="rId63"/>
    <p:sldId id="534" r:id="rId64"/>
    <p:sldId id="535" r:id="rId65"/>
    <p:sldId id="536" r:id="rId66"/>
    <p:sldId id="537" r:id="rId67"/>
    <p:sldId id="538" r:id="rId68"/>
    <p:sldId id="539" r:id="rId69"/>
    <p:sldId id="540" r:id="rId70"/>
    <p:sldId id="571" r:id="rId71"/>
    <p:sldId id="542" r:id="rId72"/>
    <p:sldId id="572" r:id="rId73"/>
    <p:sldId id="543" r:id="rId74"/>
    <p:sldId id="573" r:id="rId75"/>
    <p:sldId id="574" r:id="rId76"/>
    <p:sldId id="544" r:id="rId77"/>
    <p:sldId id="545" r:id="rId78"/>
    <p:sldId id="546" r:id="rId79"/>
    <p:sldId id="547" r:id="rId80"/>
    <p:sldId id="548" r:id="rId81"/>
    <p:sldId id="549" r:id="rId82"/>
    <p:sldId id="550" r:id="rId83"/>
    <p:sldId id="551" r:id="rId84"/>
    <p:sldId id="552" r:id="rId85"/>
    <p:sldId id="557" r:id="rId86"/>
    <p:sldId id="558"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29" r:id="rId101"/>
    <p:sldId id="431" r:id="rId102"/>
    <p:sldId id="434" r:id="rId103"/>
    <p:sldId id="586" r:id="rId104"/>
    <p:sldId id="587" r:id="rId105"/>
    <p:sldId id="588" r:id="rId106"/>
    <p:sldId id="589" r:id="rId107"/>
    <p:sldId id="590" r:id="rId108"/>
    <p:sldId id="591" r:id="rId109"/>
    <p:sldId id="592" r:id="rId110"/>
    <p:sldId id="593" r:id="rId111"/>
    <p:sldId id="594" r:id="rId112"/>
    <p:sldId id="595" r:id="rId113"/>
    <p:sldId id="596" r:id="rId114"/>
    <p:sldId id="597" r:id="rId115"/>
    <p:sldId id="598" r:id="rId116"/>
    <p:sldId id="599" r:id="rId117"/>
    <p:sldId id="625" r:id="rId1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C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p:restoredTop sz="80631" autoAdjust="0"/>
  </p:normalViewPr>
  <p:slideViewPr>
    <p:cSldViewPr snapToGrid="0" snapToObjects="1">
      <p:cViewPr varScale="1">
        <p:scale>
          <a:sx n="125" d="100"/>
          <a:sy n="125" d="100"/>
        </p:scale>
        <p:origin x="2760"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ea typeface="ＭＳ Ｐゴシック" pitchFamily="34" charset="-128"/>
                <a:cs typeface="+mn-cs"/>
              </a:defRPr>
            </a:lvl1pPr>
          </a:lstStyle>
          <a:p>
            <a:pPr>
              <a:defRPr/>
            </a:pPr>
            <a:fld id="{8B8F8887-45F6-4C66-9191-94717D7EE543}" type="datetimeFigureOut">
              <a:rPr lang="en-GB"/>
              <a:pPr>
                <a:defRPr/>
              </a:pPr>
              <a:t>23/11/2022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ea typeface="ＭＳ Ｐゴシック" pitchFamily="34" charset="-128"/>
                <a:cs typeface="+mn-cs"/>
              </a:defRPr>
            </a:lvl1pPr>
          </a:lstStyle>
          <a:p>
            <a:pPr>
              <a:defRPr/>
            </a:pPr>
            <a:fld id="{C919D15D-7BD9-4FCA-AFB2-B2C9EDEC6B58}" type="slidenum">
              <a:rPr lang="en-GB"/>
              <a:pPr>
                <a:defRPr/>
              </a:pPr>
              <a:t>‹#›</a:t>
            </a:fld>
            <a:endParaRPr lang="en-GB"/>
          </a:p>
        </p:txBody>
      </p:sp>
    </p:spTree>
    <p:extLst>
      <p:ext uri="{BB962C8B-B14F-4D97-AF65-F5344CB8AC3E}">
        <p14:creationId xmlns:p14="http://schemas.microsoft.com/office/powerpoint/2010/main" val="1120470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cs typeface="+mn-cs"/>
              </a:defRPr>
            </a:lvl1pPr>
          </a:lstStyle>
          <a:p>
            <a:pPr>
              <a:defRPr/>
            </a:pPr>
            <a:fld id="{510DA903-4FA3-42EF-AB5E-BEC212B5442D}" type="datetimeFigureOut">
              <a:rPr lang="en-US"/>
              <a:pPr>
                <a:defRPr/>
              </a:pPr>
              <a:t>11/23/22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cs typeface="+mn-cs"/>
              </a:defRPr>
            </a:lvl1pPr>
          </a:lstStyle>
          <a:p>
            <a:pPr>
              <a:defRPr/>
            </a:pPr>
            <a:fld id="{EA7B5F19-056E-40ED-BB4D-A88F8EA05749}" type="slidenum">
              <a:rPr lang="en-US"/>
              <a:pPr>
                <a:defRPr/>
              </a:pPr>
              <a:t>‹#›</a:t>
            </a:fld>
            <a:endParaRPr lang="en-US"/>
          </a:p>
        </p:txBody>
      </p:sp>
    </p:spTree>
    <p:extLst>
      <p:ext uri="{BB962C8B-B14F-4D97-AF65-F5344CB8AC3E}">
        <p14:creationId xmlns:p14="http://schemas.microsoft.com/office/powerpoint/2010/main" val="120202959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en.wikipedia.org/wiki/Low_Earth_orbit" TargetMode="External"/><Relationship Id="rId7" Type="http://schemas.openxmlformats.org/officeDocument/2006/relationships/hyperlink" Target="http://en.wikipedia.org/wiki/Orbcomm"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en.wikipedia.org/wiki/Iridium_satellite_constellation" TargetMode="External"/><Relationship Id="rId5" Type="http://schemas.openxmlformats.org/officeDocument/2006/relationships/hyperlink" Target="http://en.wikipedia.org/wiki/Satellite_phone" TargetMode="External"/><Relationship Id="rId4" Type="http://schemas.openxmlformats.org/officeDocument/2006/relationships/hyperlink" Target="http://en.wikipedia.org/wiki/Satellite_constellation"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echtarget.com/searchnetworking/definition/multiplexing"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techtarget.com/searchnetworking/definition/data-streaming"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p:txBody>
      </p:sp>
      <p:sp>
        <p:nvSpPr>
          <p:cNvPr id="133124" name="Slide Number Placeholder 3"/>
          <p:cNvSpPr>
            <a:spLocks noGrp="1"/>
          </p:cNvSpPr>
          <p:nvPr>
            <p:ph type="sldNum" sz="quarter" idx="5"/>
          </p:nvPr>
        </p:nvSpPr>
        <p:spPr bwMode="auto">
          <a:ln>
            <a:miter lim="800000"/>
            <a:headEnd/>
            <a:tailEnd/>
          </a:ln>
        </p:spPr>
        <p:txBody>
          <a:bodyPr/>
          <a:lstStyle/>
          <a:p>
            <a:pPr>
              <a:defRPr/>
            </a:pPr>
            <a:fld id="{3BE9B28C-D0CE-4F80-A7CE-718970381169}" type="slidenum">
              <a:rPr lang="en-US" smtClean="0">
                <a:ea typeface="MS PGothic" pitchFamily="34" charset="-128"/>
              </a:rPr>
              <a:pPr>
                <a:defRPr/>
              </a:pPr>
              <a:t>1</a:t>
            </a:fld>
            <a:endParaRPr lang="en-US">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bwMode="auto">
          <a:ln>
            <a:miter lim="800000"/>
            <a:headEnd/>
            <a:tailEnd/>
          </a:ln>
        </p:spPr>
        <p:txBody>
          <a:bodyPr/>
          <a:lstStyle/>
          <a:p>
            <a:pPr>
              <a:defRPr/>
            </a:pPr>
            <a:fld id="{05CAE388-3445-4D30-93FA-D4FBF4F16873}" type="slidenum">
              <a:rPr lang="en-US" smtClean="0">
                <a:ea typeface="MS PGothic" pitchFamily="34" charset="-128"/>
              </a:rPr>
              <a:pPr>
                <a:defRPr/>
              </a:pPr>
              <a:t>10</a:t>
            </a:fld>
            <a:endParaRPr lang="en-US">
              <a:ea typeface="MS PGothic" pitchFamily="34" charset="-128"/>
            </a:endParaRPr>
          </a:p>
        </p:txBody>
      </p:sp>
      <p:sp>
        <p:nvSpPr>
          <p:cNvPr id="1433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33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The general sine wave can be written as: </a:t>
            </a:r>
            <a:r>
              <a:rPr lang="en-US" i="1" dirty="0">
                <a:latin typeface="Times" pitchFamily="18" charset="0"/>
              </a:rPr>
              <a:t>s</a:t>
            </a:r>
            <a:r>
              <a:rPr lang="en-US" dirty="0">
                <a:latin typeface="Times" pitchFamily="18" charset="0"/>
              </a:rPr>
              <a:t>(</a:t>
            </a:r>
            <a:r>
              <a:rPr lang="en-US" i="1" dirty="0">
                <a:latin typeface="Times" pitchFamily="18" charset="0"/>
              </a:rPr>
              <a:t>t</a:t>
            </a:r>
            <a:r>
              <a:rPr lang="en-US" dirty="0">
                <a:latin typeface="Times" pitchFamily="18" charset="0"/>
              </a:rPr>
              <a:t>) = </a:t>
            </a:r>
            <a:r>
              <a:rPr lang="en-US" i="1" dirty="0">
                <a:latin typeface="Times" pitchFamily="18" charset="0"/>
              </a:rPr>
              <a:t>A</a:t>
            </a:r>
            <a:r>
              <a:rPr lang="en-US" dirty="0">
                <a:latin typeface="Times" pitchFamily="18" charset="0"/>
              </a:rPr>
              <a:t> sin(2π</a:t>
            </a:r>
            <a:r>
              <a:rPr lang="en-US" i="1" dirty="0">
                <a:latin typeface="Times" pitchFamily="18" charset="0"/>
              </a:rPr>
              <a:t>ft</a:t>
            </a:r>
            <a:r>
              <a:rPr lang="en-US" dirty="0">
                <a:latin typeface="Times" pitchFamily="18" charset="0"/>
              </a:rPr>
              <a:t> + </a:t>
            </a:r>
            <a:r>
              <a:rPr lang="en-US" dirty="0">
                <a:latin typeface="Symbol" pitchFamily="18" charset="2"/>
                <a:sym typeface="Symbol" pitchFamily="18" charset="2"/>
              </a:rPr>
              <a:t></a:t>
            </a:r>
            <a:r>
              <a:rPr lang="en-US" dirty="0">
                <a:latin typeface="Times" pitchFamily="18" charset="0"/>
              </a:rPr>
              <a:t>), </a:t>
            </a:r>
            <a:r>
              <a:rPr lang="en-US" dirty="0">
                <a:solidFill>
                  <a:srgbClr val="000000"/>
                </a:solidFill>
                <a:latin typeface="Times" pitchFamily="18" charset="0"/>
              </a:rPr>
              <a:t>known as a </a:t>
            </a:r>
            <a:r>
              <a:rPr lang="en-US" b="1" dirty="0">
                <a:solidFill>
                  <a:srgbClr val="000000"/>
                </a:solidFill>
                <a:latin typeface="Times" pitchFamily="18" charset="0"/>
              </a:rPr>
              <a:t>sinusoid function</a:t>
            </a:r>
            <a:r>
              <a:rPr lang="en-US" dirty="0">
                <a:solidFill>
                  <a:srgbClr val="000000"/>
                </a:solidFill>
                <a:latin typeface="Times" pitchFamily="18" charset="0"/>
              </a:rPr>
              <a:t>. </a:t>
            </a:r>
          </a:p>
          <a:p>
            <a:r>
              <a:rPr lang="en-US" dirty="0">
                <a:latin typeface="Times" pitchFamily="18" charset="0"/>
              </a:rPr>
              <a:t>Stallings DCC8e </a:t>
            </a:r>
            <a:r>
              <a:rPr lang="en-US" dirty="0">
                <a:solidFill>
                  <a:srgbClr val="000000"/>
                </a:solidFill>
                <a:latin typeface="Times" pitchFamily="18" charset="0"/>
              </a:rPr>
              <a:t>Figure 3.3 shows the effect of varying each of the three parameters, </a:t>
            </a:r>
            <a:r>
              <a:rPr lang="en-US" dirty="0">
                <a:latin typeface="Times" pitchFamily="18" charset="0"/>
              </a:rPr>
              <a:t>the horizontal axis is time; the graphs display the value of a signal at a given point in space as a function of time</a:t>
            </a:r>
            <a:r>
              <a:rPr lang="en-US" dirty="0">
                <a:solidFill>
                  <a:srgbClr val="000000"/>
                </a:solidFill>
                <a:latin typeface="Times" pitchFamily="18" charset="0"/>
              </a:rPr>
              <a:t>. In part (a) of the figure, the frequency is 1 Hz; thus the period is </a:t>
            </a:r>
            <a:r>
              <a:rPr lang="en-US" i="1" dirty="0">
                <a:solidFill>
                  <a:srgbClr val="000000"/>
                </a:solidFill>
                <a:latin typeface="Times" pitchFamily="18" charset="0"/>
              </a:rPr>
              <a:t>T</a:t>
            </a:r>
            <a:r>
              <a:rPr lang="en-US" dirty="0">
                <a:solidFill>
                  <a:srgbClr val="000000"/>
                </a:solidFill>
                <a:latin typeface="Times" pitchFamily="18" charset="0"/>
              </a:rPr>
              <a:t> = 1 second. Part (b) has the same frequency and phase but a peak amplitude of 0.5. In part (c) we have </a:t>
            </a:r>
            <a:r>
              <a:rPr lang="en-US" i="1" dirty="0">
                <a:solidFill>
                  <a:srgbClr val="000000"/>
                </a:solidFill>
                <a:latin typeface="Times" pitchFamily="18" charset="0"/>
              </a:rPr>
              <a:t>f</a:t>
            </a:r>
            <a:r>
              <a:rPr lang="en-US" dirty="0">
                <a:solidFill>
                  <a:srgbClr val="000000"/>
                </a:solidFill>
                <a:latin typeface="Times" pitchFamily="18" charset="0"/>
              </a:rPr>
              <a:t> = 2, which is equivalent to </a:t>
            </a:r>
            <a:r>
              <a:rPr lang="en-US" i="1" dirty="0">
                <a:solidFill>
                  <a:srgbClr val="000000"/>
                </a:solidFill>
                <a:latin typeface="Times" pitchFamily="18" charset="0"/>
              </a:rPr>
              <a:t>T</a:t>
            </a:r>
            <a:r>
              <a:rPr lang="en-US" dirty="0">
                <a:solidFill>
                  <a:srgbClr val="000000"/>
                </a:solidFill>
                <a:latin typeface="Times" pitchFamily="18" charset="0"/>
              </a:rPr>
              <a:t> = 0.5. </a:t>
            </a:r>
            <a:r>
              <a:rPr lang="en-US" dirty="0">
                <a:latin typeface="Times" pitchFamily="18" charset="0"/>
              </a:rPr>
              <a:t>Finally, part (d) shows the effect of a phase shift of π/4 radians, which is 45 degrees (2π radians = 360˚ = 1 period).</a:t>
            </a:r>
          </a:p>
          <a:p>
            <a:r>
              <a:rPr lang="en-US" dirty="0">
                <a:latin typeface="Times" pitchFamily="18" charset="0"/>
              </a:rPr>
              <a:t>These same graphs, with a change of scale, can apply with horizontal axes in space. In this case, the graphs display the value of a signal at a given point in time as a function of distance.</a:t>
            </a:r>
          </a:p>
          <a:p>
            <a:endParaRPr lang="en-US" dirty="0">
              <a:latin typeface="Times"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ln>
            <a:miter lim="800000"/>
            <a:headEnd/>
            <a:tailEnd/>
          </a:ln>
        </p:spPr>
        <p:txBody>
          <a:bodyPr/>
          <a:lstStyle/>
          <a:p>
            <a:pPr>
              <a:defRPr/>
            </a:pPr>
            <a:fld id="{A3A54B4A-8A3C-4224-969F-BA81EF5C1959}" type="slidenum">
              <a:rPr lang="en-US" smtClean="0">
                <a:ea typeface="MS PGothic" pitchFamily="34" charset="-128"/>
              </a:rPr>
              <a:pPr>
                <a:defRPr/>
              </a:pPr>
              <a:t>11</a:t>
            </a:fld>
            <a:endParaRPr lang="en-US">
              <a:ea typeface="MS PGothic" pitchFamily="34" charset="-128"/>
            </a:endParaRPr>
          </a:p>
        </p:txBody>
      </p:sp>
      <p:sp>
        <p:nvSpPr>
          <p:cNvPr id="1443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43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There is a simple relationship between the two sine waves, one in time and one in space. </a:t>
            </a:r>
            <a:r>
              <a:rPr lang="en-US">
                <a:solidFill>
                  <a:srgbClr val="000000"/>
                </a:solidFill>
                <a:latin typeface="Times" pitchFamily="18" charset="0"/>
              </a:rPr>
              <a:t>The </a:t>
            </a:r>
            <a:r>
              <a:rPr lang="en-US" b="1">
                <a:solidFill>
                  <a:srgbClr val="000000"/>
                </a:solidFill>
                <a:latin typeface="Times" pitchFamily="18" charset="0"/>
              </a:rPr>
              <a:t>wavelength</a:t>
            </a:r>
            <a:r>
              <a:rPr lang="en-US">
                <a:solidFill>
                  <a:srgbClr val="000000"/>
                </a:solidFill>
                <a:latin typeface="Times" pitchFamily="18" charset="0"/>
              </a:rPr>
              <a:t> (</a:t>
            </a:r>
            <a:r>
              <a:rPr lang="en-US">
                <a:solidFill>
                  <a:srgbClr val="000000"/>
                </a:solidFill>
                <a:latin typeface="Times" pitchFamily="18" charset="0"/>
                <a:sym typeface="Symbol" pitchFamily="18" charset="2"/>
              </a:rPr>
              <a:t></a:t>
            </a:r>
            <a:r>
              <a:rPr lang="en-US">
                <a:solidFill>
                  <a:srgbClr val="000000"/>
                </a:solidFill>
                <a:latin typeface="Times" pitchFamily="18" charset="0"/>
              </a:rPr>
              <a:t>) of a signal is the distance occupied by a single cycle, or, put another way, the distance between two points of corresponding phase of two consecutive cycles. </a:t>
            </a:r>
            <a:r>
              <a:rPr lang="en-US">
                <a:latin typeface="Times" pitchFamily="18" charset="0"/>
              </a:rPr>
              <a:t>Assume that the signal is traveling with a velocity </a:t>
            </a:r>
            <a:r>
              <a:rPr lang="en-US" i="1">
                <a:latin typeface="Times" pitchFamily="18" charset="0"/>
              </a:rPr>
              <a:t>v</a:t>
            </a:r>
            <a:r>
              <a:rPr lang="en-US">
                <a:latin typeface="Times" pitchFamily="18" charset="0"/>
              </a:rPr>
              <a:t>. Then the wavelength is related to the period as follows: </a:t>
            </a:r>
            <a:r>
              <a:rPr lang="en-US">
                <a:latin typeface="Symbol" pitchFamily="18" charset="2"/>
                <a:sym typeface="Symbol" pitchFamily="18" charset="2"/>
              </a:rPr>
              <a:t></a:t>
            </a:r>
            <a:r>
              <a:rPr lang="en-US">
                <a:latin typeface="Times" pitchFamily="18" charset="0"/>
              </a:rPr>
              <a:t> = </a:t>
            </a:r>
            <a:r>
              <a:rPr lang="en-US" i="1">
                <a:latin typeface="Times" pitchFamily="18" charset="0"/>
              </a:rPr>
              <a:t>vT</a:t>
            </a:r>
            <a:r>
              <a:rPr lang="en-US">
                <a:latin typeface="Times" pitchFamily="18" charset="0"/>
              </a:rPr>
              <a:t>. Equivalently, </a:t>
            </a:r>
            <a:r>
              <a:rPr lang="en-US">
                <a:latin typeface="Symbol" pitchFamily="18" charset="2"/>
                <a:sym typeface="Symbol" pitchFamily="18" charset="2"/>
              </a:rPr>
              <a:t></a:t>
            </a:r>
            <a:r>
              <a:rPr lang="en-US" i="1">
                <a:latin typeface="Times" pitchFamily="18" charset="0"/>
              </a:rPr>
              <a:t>f</a:t>
            </a:r>
            <a:r>
              <a:rPr lang="en-US">
                <a:latin typeface="Times" pitchFamily="18" charset="0"/>
              </a:rPr>
              <a:t> = </a:t>
            </a:r>
            <a:r>
              <a:rPr lang="en-US" i="1">
                <a:latin typeface="Times" pitchFamily="18" charset="0"/>
              </a:rPr>
              <a:t>v</a:t>
            </a:r>
            <a:r>
              <a:rPr lang="en-US">
                <a:latin typeface="Times" pitchFamily="18" charset="0"/>
              </a:rPr>
              <a:t>. Of particular relevance to this discussion is the case where </a:t>
            </a:r>
            <a:r>
              <a:rPr lang="en-US" i="1">
                <a:latin typeface="Times" pitchFamily="18" charset="0"/>
              </a:rPr>
              <a:t>v</a:t>
            </a:r>
            <a:r>
              <a:rPr lang="en-US">
                <a:latin typeface="Times" pitchFamily="18" charset="0"/>
              </a:rPr>
              <a:t> = c, the speed of light in free space, which is approximately 3 </a:t>
            </a:r>
            <a:r>
              <a:rPr lang="en-US">
                <a:latin typeface="Symbol" pitchFamily="18" charset="2"/>
                <a:sym typeface="Symbol" pitchFamily="18" charset="2"/>
              </a:rPr>
              <a:t></a:t>
            </a:r>
            <a:r>
              <a:rPr lang="en-US">
                <a:latin typeface="Times" pitchFamily="18" charset="0"/>
              </a:rPr>
              <a:t> 10</a:t>
            </a:r>
            <a:r>
              <a:rPr lang="en-US" baseline="30000">
                <a:latin typeface="Times" pitchFamily="18" charset="0"/>
              </a:rPr>
              <a:t>8</a:t>
            </a:r>
            <a:r>
              <a:rPr lang="en-US">
                <a:latin typeface="Times" pitchFamily="18" charset="0"/>
              </a:rPr>
              <a:t> m/s.</a:t>
            </a:r>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bwMode="auto">
          <a:ln>
            <a:miter lim="800000"/>
            <a:headEnd/>
            <a:tailEnd/>
          </a:ln>
        </p:spPr>
        <p:txBody>
          <a:bodyPr/>
          <a:lstStyle/>
          <a:p>
            <a:pPr>
              <a:defRPr/>
            </a:pPr>
            <a:fld id="{84D9A1FF-5698-4BB5-8984-74E2CD4D68FA}" type="slidenum">
              <a:rPr lang="en-US" smtClean="0">
                <a:ea typeface="MS PGothic" pitchFamily="34" charset="-128"/>
              </a:rPr>
              <a:pPr>
                <a:defRPr/>
              </a:pPr>
              <a:t>12</a:t>
            </a:fld>
            <a:endParaRPr lang="en-US">
              <a:ea typeface="MS PGothic" pitchFamily="34" charset="-128"/>
            </a:endParaRPr>
          </a:p>
        </p:txBody>
      </p:sp>
      <p:sp>
        <p:nvSpPr>
          <p:cNvPr id="145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541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err="1">
                <a:latin typeface="Times" pitchFamily="18" charset="0"/>
              </a:rPr>
              <a:t>Stoppped</a:t>
            </a:r>
            <a:r>
              <a:rPr lang="en-US" dirty="0">
                <a:latin typeface="Times" pitchFamily="18" charset="0"/>
              </a:rPr>
              <a:t> here for NITDA MSc.  21/10/2019</a:t>
            </a:r>
          </a:p>
          <a:p>
            <a:endParaRPr lang="en-US" dirty="0">
              <a:latin typeface="Times" pitchFamily="18" charset="0"/>
            </a:endParaRPr>
          </a:p>
          <a:p>
            <a:endParaRPr lang="en-US" dirty="0">
              <a:latin typeface="Times" pitchFamily="18" charset="0"/>
            </a:endParaRPr>
          </a:p>
          <a:p>
            <a:endParaRPr lang="en-US" dirty="0">
              <a:latin typeface="Times" pitchFamily="18" charset="0"/>
            </a:endParaRPr>
          </a:p>
          <a:p>
            <a:r>
              <a:rPr lang="en-US" dirty="0">
                <a:latin typeface="Times" pitchFamily="18" charset="0"/>
              </a:rPr>
              <a:t>In practice, an electromagnetic signal will be made up of many frequencies. It can be shown, using a discipline known as Fourier analysis, that any signal is made up of components at various frequencies, in which each component is a sinusoid. </a:t>
            </a:r>
            <a:r>
              <a:rPr lang="en-US" dirty="0">
                <a:solidFill>
                  <a:srgbClr val="000000"/>
                </a:solidFill>
                <a:latin typeface="Times" pitchFamily="18" charset="0"/>
              </a:rPr>
              <a:t>By adding together enough sinusoidal signals, each with the appropriate amplitude, frequency, and phase, any electromagnetic signal can be constructed.</a:t>
            </a:r>
          </a:p>
          <a:p>
            <a:endParaRPr lang="en-US" dirty="0">
              <a:latin typeface="Times"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ln>
            <a:miter lim="800000"/>
            <a:headEnd/>
            <a:tailEnd/>
          </a:ln>
        </p:spPr>
        <p:txBody>
          <a:bodyPr/>
          <a:lstStyle/>
          <a:p>
            <a:pPr>
              <a:defRPr/>
            </a:pPr>
            <a:fld id="{5032091C-476A-40CE-9B89-E4AC909BDDDD}" type="slidenum">
              <a:rPr lang="en-US" smtClean="0">
                <a:ea typeface="MS PGothic" pitchFamily="34" charset="-128"/>
              </a:rPr>
              <a:pPr>
                <a:defRPr/>
              </a:pPr>
              <a:t>13</a:t>
            </a:fld>
            <a:endParaRPr lang="en-US">
              <a:ea typeface="MS PGothic" pitchFamily="34" charset="-128"/>
            </a:endParaRPr>
          </a:p>
        </p:txBody>
      </p:sp>
      <p:sp>
        <p:nvSpPr>
          <p:cNvPr id="1464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643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 Stallings DCC8e Figure 3.4c, the components of this signal are just sine waves of frequencies </a:t>
            </a:r>
            <a:r>
              <a:rPr lang="en-US" i="1">
                <a:latin typeface="Times" pitchFamily="18" charset="0"/>
              </a:rPr>
              <a:t>f</a:t>
            </a:r>
            <a:r>
              <a:rPr lang="en-US">
                <a:latin typeface="Times" pitchFamily="18" charset="0"/>
              </a:rPr>
              <a:t> and 3f, as shpwn in parts (a) and (b).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bwMode="auto">
          <a:ln>
            <a:miter lim="800000"/>
            <a:headEnd/>
            <a:tailEnd/>
          </a:ln>
        </p:spPr>
        <p:txBody>
          <a:bodyPr/>
          <a:lstStyle/>
          <a:p>
            <a:pPr>
              <a:defRPr/>
            </a:pPr>
            <a:fld id="{B83190C7-F16F-450B-8D1F-CF5A5DB5CF44}" type="slidenum">
              <a:rPr lang="en-US" smtClean="0">
                <a:ea typeface="MS PGothic" pitchFamily="34" charset="-128"/>
              </a:rPr>
              <a:pPr>
                <a:defRPr/>
              </a:pPr>
              <a:t>14</a:t>
            </a:fld>
            <a:endParaRPr lang="en-US">
              <a:ea typeface="MS PGothic" pitchFamily="34" charset="-128"/>
            </a:endParaRPr>
          </a:p>
        </p:txBody>
      </p:sp>
      <p:sp>
        <p:nvSpPr>
          <p:cNvPr id="147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746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So we can say that for each signal, there is a time domain function </a:t>
            </a:r>
            <a:r>
              <a:rPr lang="en-US" i="1">
                <a:latin typeface="Times" pitchFamily="18" charset="0"/>
              </a:rPr>
              <a:t>s</a:t>
            </a:r>
            <a:r>
              <a:rPr lang="en-US">
                <a:latin typeface="Times" pitchFamily="18" charset="0"/>
              </a:rPr>
              <a:t>(</a:t>
            </a:r>
            <a:r>
              <a:rPr lang="en-US" i="1">
                <a:latin typeface="Times" pitchFamily="18" charset="0"/>
              </a:rPr>
              <a:t>t</a:t>
            </a:r>
            <a:r>
              <a:rPr lang="en-US">
                <a:latin typeface="Times" pitchFamily="18" charset="0"/>
              </a:rPr>
              <a:t>) that specifies the amplitude of the signal at each instant in time. Similarly, there is a frequency domain function </a:t>
            </a:r>
            <a:r>
              <a:rPr lang="en-US" i="1">
                <a:latin typeface="Times" pitchFamily="18" charset="0"/>
              </a:rPr>
              <a:t>S</a:t>
            </a:r>
            <a:r>
              <a:rPr lang="en-US">
                <a:latin typeface="Times" pitchFamily="18" charset="0"/>
              </a:rPr>
              <a:t>(</a:t>
            </a:r>
            <a:r>
              <a:rPr lang="en-US" i="1">
                <a:latin typeface="Times" pitchFamily="18" charset="0"/>
              </a:rPr>
              <a:t>f</a:t>
            </a:r>
            <a:r>
              <a:rPr lang="en-US">
                <a:latin typeface="Times" pitchFamily="18" charset="0"/>
              </a:rPr>
              <a:t>) that specifies the peak amplitude of the constituent frequencies of the signal. </a:t>
            </a:r>
          </a:p>
          <a:p>
            <a:r>
              <a:rPr lang="en-US">
                <a:latin typeface="Times" pitchFamily="18" charset="0"/>
              </a:rPr>
              <a:t>In Stallings DCC8e Figure 3.5a shows the frequency domain function for the signal of Figure 3.4c. Note that, in this case, </a:t>
            </a:r>
            <a:r>
              <a:rPr lang="en-US" i="1">
                <a:latin typeface="Times" pitchFamily="18" charset="0"/>
              </a:rPr>
              <a:t>S</a:t>
            </a:r>
            <a:r>
              <a:rPr lang="en-US">
                <a:latin typeface="Times" pitchFamily="18" charset="0"/>
              </a:rPr>
              <a:t>(</a:t>
            </a:r>
            <a:r>
              <a:rPr lang="en-US" i="1">
                <a:latin typeface="Times" pitchFamily="18" charset="0"/>
              </a:rPr>
              <a:t>f</a:t>
            </a:r>
            <a:r>
              <a:rPr lang="en-US">
                <a:latin typeface="Times" pitchFamily="18" charset="0"/>
              </a:rPr>
              <a:t>) is discrete. Figure 3.5b shows the frequency domain function for a single square pulse that has the value 1 between –</a:t>
            </a:r>
            <a:r>
              <a:rPr lang="en-US" i="1">
                <a:latin typeface="Times" pitchFamily="18" charset="0"/>
              </a:rPr>
              <a:t>X</a:t>
            </a:r>
            <a:r>
              <a:rPr lang="en-US">
                <a:latin typeface="Times" pitchFamily="18" charset="0"/>
              </a:rPr>
              <a:t>/2 and </a:t>
            </a:r>
            <a:r>
              <a:rPr lang="en-US" i="1">
                <a:latin typeface="Times" pitchFamily="18" charset="0"/>
              </a:rPr>
              <a:t>X</a:t>
            </a:r>
            <a:r>
              <a:rPr lang="en-US">
                <a:latin typeface="Times" pitchFamily="18" charset="0"/>
              </a:rPr>
              <a:t>/2, and is 0 elsewhere. Note that in this case </a:t>
            </a:r>
            <a:r>
              <a:rPr lang="en-US" i="1">
                <a:latin typeface="Times" pitchFamily="18" charset="0"/>
              </a:rPr>
              <a:t>S</a:t>
            </a:r>
            <a:r>
              <a:rPr lang="en-US">
                <a:latin typeface="Times" pitchFamily="18" charset="0"/>
              </a:rPr>
              <a:t>(</a:t>
            </a:r>
            <a:r>
              <a:rPr lang="en-US" i="1">
                <a:latin typeface="Times" pitchFamily="18" charset="0"/>
              </a:rPr>
              <a:t>f</a:t>
            </a:r>
            <a:r>
              <a:rPr lang="en-US">
                <a:latin typeface="Times" pitchFamily="18" charset="0"/>
              </a:rPr>
              <a:t>) is continuous and that it has nonzero values indefinitely, although the magnitude of the frequency components rapidly shrinks for larger </a:t>
            </a:r>
            <a:r>
              <a:rPr lang="en-US" i="1">
                <a:latin typeface="Times" pitchFamily="18" charset="0"/>
              </a:rPr>
              <a:t>f</a:t>
            </a:r>
            <a:r>
              <a:rPr lang="en-US">
                <a:latin typeface="Times" pitchFamily="18" charset="0"/>
              </a:rPr>
              <a:t>. These characteristics are common for real signals.</a:t>
            </a:r>
          </a:p>
          <a:p>
            <a:endParaRPr lang="en-US">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bwMode="auto">
          <a:ln>
            <a:miter lim="800000"/>
            <a:headEnd/>
            <a:tailEnd/>
          </a:ln>
        </p:spPr>
        <p:txBody>
          <a:bodyPr/>
          <a:lstStyle/>
          <a:p>
            <a:pPr>
              <a:defRPr/>
            </a:pPr>
            <a:fld id="{4648CED4-B436-4DB9-877D-8728294B9F99}" type="slidenum">
              <a:rPr lang="en-US" smtClean="0">
                <a:ea typeface="MS PGothic" pitchFamily="34" charset="-128"/>
              </a:rPr>
              <a:pPr>
                <a:defRPr/>
              </a:pPr>
              <a:t>15</a:t>
            </a:fld>
            <a:endParaRPr lang="en-US">
              <a:ea typeface="MS PGothic" pitchFamily="34" charset="-128"/>
            </a:endParaRPr>
          </a:p>
        </p:txBody>
      </p:sp>
      <p:sp>
        <p:nvSpPr>
          <p:cNvPr id="1484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848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a:t>
            </a:r>
            <a:r>
              <a:rPr lang="en-US" b="1">
                <a:latin typeface="Times" pitchFamily="18" charset="0"/>
              </a:rPr>
              <a:t>spectrum</a:t>
            </a:r>
            <a:r>
              <a:rPr lang="en-US">
                <a:latin typeface="Times" pitchFamily="18" charset="0"/>
              </a:rPr>
              <a:t> of a signal is the range of frequencies that it contains. For Stallings DCC8e Fig 3.4c, it extends from </a:t>
            </a:r>
            <a:r>
              <a:rPr lang="en-US" i="1">
                <a:latin typeface="Times" pitchFamily="18" charset="0"/>
              </a:rPr>
              <a:t>f</a:t>
            </a:r>
            <a:r>
              <a:rPr lang="en-US">
                <a:latin typeface="Times" pitchFamily="18" charset="0"/>
              </a:rPr>
              <a:t> to 3</a:t>
            </a:r>
            <a:r>
              <a:rPr lang="en-US" i="1">
                <a:latin typeface="Times" pitchFamily="18" charset="0"/>
              </a:rPr>
              <a:t>f</a:t>
            </a:r>
            <a:r>
              <a:rPr lang="en-US">
                <a:latin typeface="Times" pitchFamily="18" charset="0"/>
              </a:rPr>
              <a:t>. </a:t>
            </a:r>
          </a:p>
          <a:p>
            <a:r>
              <a:rPr lang="en-US">
                <a:latin typeface="Times" pitchFamily="18" charset="0"/>
              </a:rPr>
              <a:t>The </a:t>
            </a:r>
            <a:r>
              <a:rPr lang="en-US" b="1">
                <a:latin typeface="Times" pitchFamily="18" charset="0"/>
              </a:rPr>
              <a:t>absolute bandwidth</a:t>
            </a:r>
            <a:r>
              <a:rPr lang="en-US">
                <a:latin typeface="Times" pitchFamily="18" charset="0"/>
              </a:rPr>
              <a:t> of a signal is the width of the spectrum (eg is 2f in Fig 3.4c. Many signals, such as that of Figure 3.5b, have an infinite bandwidth. </a:t>
            </a:r>
          </a:p>
          <a:p>
            <a:r>
              <a:rPr lang="en-US">
                <a:latin typeface="Times" pitchFamily="18" charset="0"/>
              </a:rPr>
              <a:t>Most of the energy in the signal is contained in a relatively narrow band of frequencies known as the </a:t>
            </a:r>
            <a:r>
              <a:rPr lang="en-US" b="1">
                <a:latin typeface="Times" pitchFamily="18" charset="0"/>
              </a:rPr>
              <a:t>effective bandwidth</a:t>
            </a:r>
            <a:r>
              <a:rPr lang="en-US">
                <a:latin typeface="Times" pitchFamily="18" charset="0"/>
              </a:rPr>
              <a:t>, or just </a:t>
            </a:r>
            <a:r>
              <a:rPr lang="en-US" b="1">
                <a:latin typeface="Times" pitchFamily="18" charset="0"/>
              </a:rPr>
              <a:t>bandwidth</a:t>
            </a:r>
            <a:r>
              <a:rPr lang="en-US">
                <a:latin typeface="Times" pitchFamily="18" charset="0"/>
              </a:rPr>
              <a:t>.</a:t>
            </a:r>
          </a:p>
          <a:p>
            <a:r>
              <a:rPr lang="en-US">
                <a:latin typeface="Times" pitchFamily="18" charset="0"/>
              </a:rPr>
              <a:t>If a signal includes a component of </a:t>
            </a:r>
            <a:r>
              <a:rPr lang="en-US" i="1">
                <a:latin typeface="Times" pitchFamily="18" charset="0"/>
              </a:rPr>
              <a:t>zero frequency, it is a direct current (dc) or constant </a:t>
            </a:r>
            <a:r>
              <a:rPr lang="en-US">
                <a:latin typeface="Times" pitchFamily="18" charset="0"/>
              </a:rPr>
              <a:t>component</a:t>
            </a:r>
            <a:r>
              <a:rPr lang="en-US" i="1">
                <a:latin typeface="Times" pitchFamily="18" charset="0"/>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ln>
            <a:miter lim="800000"/>
            <a:headEnd/>
            <a:tailEnd/>
          </a:ln>
        </p:spPr>
        <p:txBody>
          <a:bodyPr/>
          <a:lstStyle/>
          <a:p>
            <a:pPr>
              <a:defRPr/>
            </a:pPr>
            <a:fld id="{786CAE84-791C-40AB-A9D6-DB964C3828E0}" type="slidenum">
              <a:rPr lang="en-US" smtClean="0">
                <a:ea typeface="MS PGothic" pitchFamily="34" charset="-128"/>
              </a:rPr>
              <a:pPr>
                <a:defRPr/>
              </a:pPr>
              <a:t>16</a:t>
            </a:fld>
            <a:endParaRPr lang="en-US">
              <a:ea typeface="MS PGothic" pitchFamily="34" charset="-128"/>
            </a:endParaRPr>
          </a:p>
        </p:txBody>
      </p:sp>
      <p:sp>
        <p:nvSpPr>
          <p:cNvPr id="1495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950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Although a given waveform may contain frequencies over a very broad range, as a practical matter any transmission system (transmitter plus medium plus receiver) will be able to accommodate only a limited band of frequencies. </a:t>
            </a:r>
            <a:r>
              <a:rPr lang="en-US" dirty="0">
                <a:latin typeface="Times" pitchFamily="18" charset="0"/>
              </a:rPr>
              <a:t>This, in turn, limits the data rate that can be carried on the transmission medium.</a:t>
            </a:r>
          </a:p>
          <a:p>
            <a:r>
              <a:rPr lang="en-US" dirty="0"/>
              <a:t>A </a:t>
            </a:r>
            <a:r>
              <a:rPr lang="en-US" dirty="0">
                <a:latin typeface="Times" pitchFamily="18" charset="0"/>
              </a:rPr>
              <a:t>square wave has an infinite number of frequency components and hence an infinite bandwidth. However, the peak amplitude of the </a:t>
            </a:r>
            <a:r>
              <a:rPr lang="en-US" i="1" dirty="0" err="1">
                <a:latin typeface="Times" pitchFamily="18" charset="0"/>
              </a:rPr>
              <a:t>k</a:t>
            </a:r>
            <a:r>
              <a:rPr lang="en-US" dirty="0" err="1">
                <a:latin typeface="Times" pitchFamily="18" charset="0"/>
              </a:rPr>
              <a:t>th</a:t>
            </a:r>
            <a:r>
              <a:rPr lang="en-US" dirty="0">
                <a:latin typeface="Times" pitchFamily="18" charset="0"/>
              </a:rPr>
              <a:t> frequency component, </a:t>
            </a:r>
            <a:r>
              <a:rPr lang="en-US" i="1" dirty="0" err="1">
                <a:latin typeface="Times" pitchFamily="18" charset="0"/>
              </a:rPr>
              <a:t>kf</a:t>
            </a:r>
            <a:r>
              <a:rPr lang="en-US" dirty="0">
                <a:latin typeface="Times" pitchFamily="18" charset="0"/>
              </a:rPr>
              <a:t>, is only 1/</a:t>
            </a:r>
            <a:r>
              <a:rPr lang="en-US" i="1" dirty="0">
                <a:latin typeface="Times" pitchFamily="18" charset="0"/>
              </a:rPr>
              <a:t>k</a:t>
            </a:r>
            <a:r>
              <a:rPr lang="en-US" dirty="0">
                <a:latin typeface="Times" pitchFamily="18" charset="0"/>
              </a:rPr>
              <a:t>, so most of the energy in this waveform is in the first few frequency components. </a:t>
            </a:r>
          </a:p>
          <a:p>
            <a:r>
              <a:rPr lang="en-US" dirty="0">
                <a:latin typeface="Times" pitchFamily="18" charset="0"/>
              </a:rPr>
              <a:t>In general, any digital waveform will have infinite bandwidth. If we attempt to transmit this waveform as a signal over any medium, the transmission system will limit the bandwidth that can be transmitted. For any given medium, the greater the bandwidth transmitted, the greater the cost. The more limited the bandwidth, the greater the distortion, and the greater the potential for error by the receiver. </a:t>
            </a:r>
          </a:p>
          <a:p>
            <a:r>
              <a:rPr lang="en-US" dirty="0">
                <a:latin typeface="Times" pitchFamily="18" charset="0"/>
              </a:rPr>
              <a:t>There is a direct relationship between data rate and bandwidth: the higher the data rate of a signal, the greater is its required effective bandwidth. </a:t>
            </a:r>
          </a:p>
          <a:p>
            <a:endParaRPr lang="en-US" dirty="0">
              <a:latin typeface="Times"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bwMode="auto">
          <a:ln>
            <a:miter lim="800000"/>
            <a:headEnd/>
            <a:tailEnd/>
          </a:ln>
        </p:spPr>
        <p:txBody>
          <a:bodyPr/>
          <a:lstStyle/>
          <a:p>
            <a:pPr>
              <a:defRPr/>
            </a:pPr>
            <a:fld id="{15DF945F-9976-4A26-A2F2-34737CA6474E}" type="slidenum">
              <a:rPr lang="en-US" smtClean="0">
                <a:ea typeface="MS PGothic" pitchFamily="34" charset="-128"/>
              </a:rPr>
              <a:pPr>
                <a:defRPr/>
              </a:pPr>
              <a:t>17</a:t>
            </a:fld>
            <a:endParaRPr lang="en-US">
              <a:ea typeface="MS PGothic" pitchFamily="34" charset="-128"/>
            </a:endParaRPr>
          </a:p>
        </p:txBody>
      </p:sp>
      <p:sp>
        <p:nvSpPr>
          <p:cNvPr id="150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053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t>Have seen already that </a:t>
            </a:r>
            <a:r>
              <a:rPr lang="en-US" i="1" dirty="0">
                <a:latin typeface="Times" pitchFamily="18" charset="0"/>
              </a:rPr>
              <a:t>analog</a:t>
            </a:r>
            <a:r>
              <a:rPr lang="en-US" dirty="0">
                <a:latin typeface="Times" pitchFamily="18" charset="0"/>
              </a:rPr>
              <a:t> and </a:t>
            </a:r>
            <a:r>
              <a:rPr lang="en-US" i="1" dirty="0">
                <a:latin typeface="Times" pitchFamily="18" charset="0"/>
              </a:rPr>
              <a:t>digital</a:t>
            </a:r>
            <a:r>
              <a:rPr lang="en-US" dirty="0">
                <a:latin typeface="Times" pitchFamily="18" charset="0"/>
              </a:rPr>
              <a:t> roughly correspond to </a:t>
            </a:r>
            <a:r>
              <a:rPr lang="en-US" i="1" dirty="0">
                <a:latin typeface="Times" pitchFamily="18" charset="0"/>
              </a:rPr>
              <a:t>continuous</a:t>
            </a:r>
            <a:r>
              <a:rPr lang="en-US" dirty="0">
                <a:latin typeface="Times" pitchFamily="18" charset="0"/>
              </a:rPr>
              <a:t> and </a:t>
            </a:r>
            <a:r>
              <a:rPr lang="en-US" i="1" dirty="0">
                <a:latin typeface="Times" pitchFamily="18" charset="0"/>
              </a:rPr>
              <a:t>discrete</a:t>
            </a:r>
            <a:r>
              <a:rPr lang="en-US" dirty="0">
                <a:latin typeface="Times" pitchFamily="18" charset="0"/>
              </a:rPr>
              <a:t> respectively.</a:t>
            </a:r>
          </a:p>
          <a:p>
            <a:r>
              <a:rPr lang="en-US" dirty="0">
                <a:latin typeface="Times" pitchFamily="18" charset="0"/>
              </a:rPr>
              <a:t>Define </a:t>
            </a:r>
            <a:r>
              <a:rPr lang="en-US" b="1" dirty="0">
                <a:latin typeface="Times" pitchFamily="18" charset="0"/>
              </a:rPr>
              <a:t>data</a:t>
            </a:r>
            <a:r>
              <a:rPr lang="en-US" dirty="0">
                <a:latin typeface="Times" pitchFamily="18" charset="0"/>
              </a:rPr>
              <a:t> as entities that convey meaning, or information. </a:t>
            </a:r>
          </a:p>
          <a:p>
            <a:r>
              <a:rPr lang="en-US" b="1" dirty="0">
                <a:latin typeface="Times" pitchFamily="18" charset="0"/>
              </a:rPr>
              <a:t>Signals</a:t>
            </a:r>
            <a:r>
              <a:rPr lang="en-US" dirty="0">
                <a:latin typeface="Times" pitchFamily="18" charset="0"/>
              </a:rPr>
              <a:t> are electric or electromagnetic representations of data. </a:t>
            </a:r>
          </a:p>
          <a:p>
            <a:r>
              <a:rPr lang="en-US" b="1" dirty="0">
                <a:latin typeface="Times" pitchFamily="18" charset="0"/>
              </a:rPr>
              <a:t>Signaling</a:t>
            </a:r>
            <a:r>
              <a:rPr lang="en-US" dirty="0">
                <a:latin typeface="Times" pitchFamily="18" charset="0"/>
              </a:rPr>
              <a:t> is the physical propagation of the signal along a suitable medium. </a:t>
            </a:r>
          </a:p>
          <a:p>
            <a:r>
              <a:rPr lang="en-US" b="1" dirty="0">
                <a:latin typeface="Times" pitchFamily="18" charset="0"/>
              </a:rPr>
              <a:t>Transmission</a:t>
            </a:r>
            <a:r>
              <a:rPr lang="en-US" dirty="0">
                <a:latin typeface="Times" pitchFamily="18" charset="0"/>
              </a:rPr>
              <a:t> is the communication of data by the propagation and processing of signals.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bwMode="auto">
          <a:ln>
            <a:miter lim="800000"/>
            <a:headEnd/>
            <a:tailEnd/>
          </a:ln>
        </p:spPr>
        <p:txBody>
          <a:bodyPr/>
          <a:lstStyle/>
          <a:p>
            <a:pPr>
              <a:defRPr/>
            </a:pPr>
            <a:fld id="{3FF10B2B-BE94-49F9-83B2-C67EDA9C3335}" type="slidenum">
              <a:rPr lang="en-US" smtClean="0">
                <a:ea typeface="MS PGothic" pitchFamily="34" charset="-128"/>
              </a:rPr>
              <a:pPr>
                <a:defRPr/>
              </a:pPr>
              <a:t>18</a:t>
            </a:fld>
            <a:endParaRPr lang="en-US">
              <a:ea typeface="MS PGothic" pitchFamily="34" charset="-128"/>
            </a:endParaRPr>
          </a:p>
        </p:txBody>
      </p:sp>
      <p:sp>
        <p:nvSpPr>
          <p:cNvPr id="151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155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Analog data take on continuous values in some interval, the most familiar example being </a:t>
            </a:r>
            <a:r>
              <a:rPr lang="en-US" b="1">
                <a:latin typeface="Times" pitchFamily="18" charset="0"/>
              </a:rPr>
              <a:t>audio</a:t>
            </a:r>
            <a:r>
              <a:rPr lang="en-US">
                <a:latin typeface="Times" pitchFamily="18" charset="0"/>
              </a:rPr>
              <a:t>, which, in the form of acoustic sound waves, can be perceived directly by human beings. </a:t>
            </a:r>
          </a:p>
          <a:p>
            <a:r>
              <a:rPr lang="en-US">
                <a:latin typeface="Times" pitchFamily="18" charset="0"/>
              </a:rPr>
              <a:t>Stallings DCC8e Figure 3.9 shows the acoustic spectrum for human speech and for music (note log scales). Frequency components of typical speech may be found between approximately 100 Hz and 7 kHz, and  has a dynamic range of about 25 dB (a shout is approx 300 times louder than whisper).</a:t>
            </a:r>
          </a:p>
          <a:p>
            <a:r>
              <a:rPr lang="en-US">
                <a:latin typeface="Times" pitchFamily="18" charset="0"/>
              </a:rPr>
              <a:t>Another common example of analog data is </a:t>
            </a:r>
            <a:r>
              <a:rPr lang="en-US" b="1">
                <a:latin typeface="Times" pitchFamily="18" charset="0"/>
              </a:rPr>
              <a:t>video</a:t>
            </a:r>
            <a:r>
              <a:rPr lang="en-US">
                <a:latin typeface="Times" pitchFamily="18" charset="0"/>
              </a:rPr>
              <a:t>, as seen on a TV screen.</a:t>
            </a:r>
          </a:p>
          <a:p>
            <a:endParaRPr lang="en-US">
              <a:latin typeface="Times"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ln>
            <a:miter lim="800000"/>
            <a:headEnd/>
            <a:tailEnd/>
          </a:ln>
        </p:spPr>
        <p:txBody>
          <a:bodyPr/>
          <a:lstStyle/>
          <a:p>
            <a:pPr>
              <a:defRPr/>
            </a:pPr>
            <a:fld id="{4F17F4E0-F478-47FD-8281-7FF4FDDBAA91}" type="slidenum">
              <a:rPr lang="en-US" smtClean="0">
                <a:ea typeface="MS PGothic" pitchFamily="34" charset="-128"/>
              </a:rPr>
              <a:pPr>
                <a:defRPr/>
              </a:pPr>
              <a:t>19</a:t>
            </a:fld>
            <a:endParaRPr lang="en-US">
              <a:ea typeface="MS PGothic" pitchFamily="34" charset="-128"/>
            </a:endParaRPr>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258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solidFill>
                  <a:srgbClr val="000000"/>
                </a:solidFill>
                <a:latin typeface="Times" pitchFamily="18" charset="0"/>
              </a:rPr>
              <a:t>The most familiar example of analog information is </a:t>
            </a:r>
            <a:r>
              <a:rPr lang="en-US" b="1">
                <a:solidFill>
                  <a:srgbClr val="000000"/>
                </a:solidFill>
                <a:latin typeface="Times" pitchFamily="18" charset="0"/>
              </a:rPr>
              <a:t>audio</a:t>
            </a:r>
            <a:r>
              <a:rPr lang="en-US">
                <a:solidFill>
                  <a:srgbClr val="000000"/>
                </a:solidFill>
                <a:latin typeface="Times" pitchFamily="18" charset="0"/>
              </a:rPr>
              <a:t>/acoustic sound wave information, eg. human speech. It is easily converted to an electromagnetic signal for transmission as shown in Stallings DCC8e Figure 3.12. All of the sound frequencies, whose amplitude is measured in terms of loudness, are converted into electromagnetic frequencies, whose amplitude is measured in volts. The telephone handset contains a simple mechanism for making such a conversion. </a:t>
            </a:r>
            <a:r>
              <a:rPr lang="en-US">
                <a:latin typeface="Times" pitchFamily="18" charset="0"/>
              </a:rPr>
              <a:t>In the case of acoustic data (voice), the data can be represented directly by an electromagnetic signal occupying the same spectrum. The spectrum of speech is approximately 100 Hz to 7 kHz, although a much narrower bandwidth will produce acceptable voice reproduction. The standard spectrum for a voice channel is 300 to 3400 Hz. </a:t>
            </a:r>
            <a:endParaRPr lang="en-US">
              <a:solidFill>
                <a:srgbClr val="000000"/>
              </a:solidFill>
              <a:latin typeface="Times" pitchFamily="18" charset="0"/>
            </a:endParaRP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p:txBody>
      </p:sp>
      <p:sp>
        <p:nvSpPr>
          <p:cNvPr id="134148" name="Slide Number Placeholder 3"/>
          <p:cNvSpPr>
            <a:spLocks noGrp="1"/>
          </p:cNvSpPr>
          <p:nvPr>
            <p:ph type="sldNum" sz="quarter" idx="5"/>
          </p:nvPr>
        </p:nvSpPr>
        <p:spPr bwMode="auto">
          <a:ln>
            <a:miter lim="800000"/>
            <a:headEnd/>
            <a:tailEnd/>
          </a:ln>
        </p:spPr>
        <p:txBody>
          <a:bodyPr/>
          <a:lstStyle/>
          <a:p>
            <a:pPr>
              <a:defRPr/>
            </a:pPr>
            <a:fld id="{17AC1BC0-8800-4F72-A6BB-90E888951F8D}" type="slidenum">
              <a:rPr lang="en-US" smtClean="0">
                <a:ea typeface="MS PGothic" pitchFamily="34" charset="-128"/>
              </a:rPr>
              <a:pPr>
                <a:defRPr/>
              </a:pPr>
              <a:t>2</a:t>
            </a:fld>
            <a:endParaRPr lang="en-US">
              <a:ea typeface="MS PGothic"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ln>
            <a:miter lim="800000"/>
            <a:headEnd/>
            <a:tailEnd/>
          </a:ln>
        </p:spPr>
        <p:txBody>
          <a:bodyPr/>
          <a:lstStyle/>
          <a:p>
            <a:pPr>
              <a:defRPr/>
            </a:pPr>
            <a:fld id="{7479AC94-B9EE-442A-BD15-112266AA51C1}" type="slidenum">
              <a:rPr lang="en-US" smtClean="0">
                <a:ea typeface="MS PGothic" pitchFamily="34" charset="-128"/>
              </a:rPr>
              <a:pPr>
                <a:defRPr/>
              </a:pPr>
              <a:t>20</a:t>
            </a:fld>
            <a:endParaRPr lang="en-US">
              <a:ea typeface="MS PGothic" pitchFamily="34" charset="-128"/>
            </a:endParaRPr>
          </a:p>
        </p:txBody>
      </p:sp>
      <p:sp>
        <p:nvSpPr>
          <p:cNvPr id="153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360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Lastly consider </a:t>
            </a:r>
            <a:r>
              <a:rPr lang="en-US" b="1">
                <a:latin typeface="Times" pitchFamily="18" charset="0"/>
              </a:rPr>
              <a:t>binary data</a:t>
            </a:r>
            <a:r>
              <a:rPr lang="en-US">
                <a:latin typeface="Times" pitchFamily="18" charset="0"/>
              </a:rPr>
              <a:t>, as </a:t>
            </a:r>
            <a:r>
              <a:rPr lang="en-US">
                <a:solidFill>
                  <a:srgbClr val="000000"/>
                </a:solidFill>
                <a:latin typeface="Times" pitchFamily="18" charset="0"/>
              </a:rPr>
              <a:t>generated by terminals, computers, and other data processing equipment and then converted into digital voltage pulses for transmission. This is illustrated in Stallings DCC8e Figure 3.13. </a:t>
            </a:r>
            <a:r>
              <a:rPr lang="en-US">
                <a:latin typeface="Times" pitchFamily="18" charset="0"/>
              </a:rPr>
              <a:t>A commonly used signal for such data uses two constant (dc) voltage levels, one level for binary 1 and one level for binary 0. Consider the bandwidth of such a signal, which depends on the exact shape of the waveform and the sequence of 1s and 0s. The greater the bandwidth of the signal, the more faithfully it approximates a digital pulse stream.</a:t>
            </a:r>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bwMode="auto">
          <a:ln>
            <a:miter lim="800000"/>
            <a:headEnd/>
            <a:tailEnd/>
          </a:ln>
        </p:spPr>
        <p:txBody>
          <a:bodyPr/>
          <a:lstStyle/>
          <a:p>
            <a:pPr>
              <a:defRPr/>
            </a:pPr>
            <a:fld id="{7E339D60-CAAB-4449-B45B-9AC9E015CF8C}" type="slidenum">
              <a:rPr lang="en-US" smtClean="0">
                <a:ea typeface="MS PGothic" pitchFamily="34" charset="-128"/>
              </a:rPr>
              <a:pPr>
                <a:defRPr/>
              </a:pPr>
              <a:t>21</a:t>
            </a:fld>
            <a:endParaRPr lang="en-US">
              <a:ea typeface="MS PGothic" pitchFamily="34" charset="-128"/>
            </a:endParaRPr>
          </a:p>
        </p:txBody>
      </p:sp>
      <p:sp>
        <p:nvSpPr>
          <p:cNvPr id="1546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5462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atin typeface="Times" pitchFamily="18" charset="0"/>
              </a:rPr>
              <a:t>In a communications system, data are propagated from one point to another by means of electromagnetic signals. Both analog and digital signals may be transmitted on suitable transmission media. </a:t>
            </a:r>
          </a:p>
          <a:p>
            <a:r>
              <a:rPr lang="en-US">
                <a:latin typeface="Times" pitchFamily="18" charset="0"/>
              </a:rPr>
              <a:t>An </a:t>
            </a:r>
            <a:r>
              <a:rPr lang="en-US" b="1">
                <a:latin typeface="Times" pitchFamily="18" charset="0"/>
              </a:rPr>
              <a:t>analog signal</a:t>
            </a:r>
            <a:r>
              <a:rPr lang="en-US">
                <a:latin typeface="Times" pitchFamily="18" charset="0"/>
              </a:rPr>
              <a:t> is a continuously varying electromagnetic wave that may be propagated over a variety of media, depending on spectrum; examples are wire media, such as twisted pair and coaxial cable; fiber optic cable; and unguided media, such as atmosphere or space propagation.</a:t>
            </a:r>
          </a:p>
          <a:p>
            <a:r>
              <a:rPr lang="en-US">
                <a:latin typeface="Times" pitchFamily="18" charset="0"/>
              </a:rPr>
              <a:t>As Stallings DCC8e Figure 3.14 illustrates, analog signals can be used to transmit both analog data represented by an electromagnetic signal occupying the same spectrum, and digital data using a modem (modulator/demodulator) to modulate the digital data on some carrier frequency.</a:t>
            </a:r>
          </a:p>
          <a:p>
            <a:r>
              <a:rPr lang="en-US">
                <a:latin typeface="Times" pitchFamily="18" charset="0"/>
              </a:rPr>
              <a:t>However, analog signal will become weaker (attenuate) after a certain distance. To achieve longer distances, the analog transmission system includes amplifiers that boost the energy in the signal. Unfortunately, the amplifier also boosts the noise components. With amplifiers cascaded to achieve long distances, the signal becomes more and more distorted. For analog data, such as voice, quite a bit of distortion can be tolerated and the data remain intelligible. However, for digital data, cascaded amplifiers will introduce errors.</a:t>
            </a:r>
          </a:p>
          <a:p>
            <a:endParaRPr lang="en-US">
              <a:latin typeface="Times"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ln>
            <a:miter lim="800000"/>
            <a:headEnd/>
            <a:tailEnd/>
          </a:ln>
        </p:spPr>
        <p:txBody>
          <a:bodyPr/>
          <a:lstStyle/>
          <a:p>
            <a:pPr>
              <a:defRPr/>
            </a:pPr>
            <a:fld id="{A22AE367-0CE9-4082-8E23-CBB653A507D3}" type="slidenum">
              <a:rPr lang="en-US" smtClean="0">
                <a:ea typeface="MS PGothic" pitchFamily="34" charset="-128"/>
              </a:rPr>
              <a:pPr>
                <a:defRPr/>
              </a:pPr>
              <a:t>22</a:t>
            </a:fld>
            <a:endParaRPr lang="en-US">
              <a:ea typeface="MS PGothic" pitchFamily="34" charset="-128"/>
            </a:endParaRPr>
          </a:p>
        </p:txBody>
      </p:sp>
      <p:sp>
        <p:nvSpPr>
          <p:cNvPr id="155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5565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atin typeface="Times" pitchFamily="18" charset="0"/>
              </a:rPr>
              <a:t>A </a:t>
            </a:r>
            <a:r>
              <a:rPr lang="en-US" b="1">
                <a:latin typeface="Times" pitchFamily="18" charset="0"/>
              </a:rPr>
              <a:t>digital signal</a:t>
            </a:r>
            <a:r>
              <a:rPr lang="en-US">
                <a:latin typeface="Times" pitchFamily="18" charset="0"/>
              </a:rPr>
              <a:t> is a sequence of voltage pulses that may be transmitted over a wire medium; eg. a constant positive voltage level may represent binary 0 and a constant negative voltage level may represent binary 1.</a:t>
            </a:r>
          </a:p>
          <a:p>
            <a:r>
              <a:rPr lang="en-US">
                <a:latin typeface="Times" pitchFamily="18" charset="0"/>
              </a:rPr>
              <a:t>As Stallings DCC8e Figure 3.14 also illustrates, digital signals can be used to transmit both analog signals and digital data. Analog data can converted to digital using a codec (coder-decoder), which takes an analog signal that directly represents the voice data and approximates that signal by a bit stream. At the receiving end, the bit stream is used to reconstruct the analog data. Digital data can be directly represented by digital signals.</a:t>
            </a:r>
          </a:p>
          <a:p>
            <a:r>
              <a:rPr lang="en-US">
                <a:latin typeface="Times" pitchFamily="18" charset="0"/>
              </a:rPr>
              <a:t>A digital signal can be transmitted only a limited distance before attenuation, noise, and other impairments endanger the integrity of the data. To achieve greater distances, repeaters are used. A repeater receives the digital signal, recovers the pattern of 1s and 0s, and retransmits a new signal. Thus the attenuation is overcome.</a:t>
            </a:r>
          </a:p>
          <a:p>
            <a:endParaRPr lang="en-US">
              <a:latin typeface="Times"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bwMode="auto">
          <a:ln>
            <a:miter lim="800000"/>
            <a:headEnd/>
            <a:tailEnd/>
          </a:ln>
        </p:spPr>
        <p:txBody>
          <a:bodyPr/>
          <a:lstStyle/>
          <a:p>
            <a:pPr>
              <a:defRPr/>
            </a:pPr>
            <a:fld id="{BF1F35E7-C7C5-4353-9DDF-302F8528268E}" type="slidenum">
              <a:rPr lang="en-US" smtClean="0">
                <a:ea typeface="MS PGothic" pitchFamily="34" charset="-128"/>
              </a:rPr>
              <a:pPr>
                <a:defRPr/>
              </a:pPr>
              <a:t>23</a:t>
            </a:fld>
            <a:endParaRPr lang="en-US">
              <a:ea typeface="MS PGothic" pitchFamily="34" charset="-128"/>
            </a:endParaRPr>
          </a:p>
        </p:txBody>
      </p:sp>
      <p:sp>
        <p:nvSpPr>
          <p:cNvPr id="1566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667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principal advantages of digital signaling are that it is generally cheaper than analog signaling and is less susceptible to noise interference. The principal disadvantage is that digital signals suffer more from attenuation than do analog signals. Stallings DCC8e Figure 3.11 shows a sequence of voltage pulses, generated by a source using two voltage levels, and the received voltage some distance down a conducting medium. Because of the attenuation, or reduction, of signal strength at higher frequencies, the pulses become rounded and smaller. </a:t>
            </a:r>
          </a:p>
          <a:p>
            <a:r>
              <a:rPr lang="en-US">
                <a:latin typeface="Times" pitchFamily="18" charset="0"/>
              </a:rPr>
              <a:t>Which is the preferred method of transmission? The answer being supplied by the telecommunications industry and its customers is digital. Both long-haul telecommunications facilities and intra-building services have moved to digital transmission and, where possible, digital signaling techniques, for a range of reasons.</a:t>
            </a:r>
          </a:p>
          <a:p>
            <a:endParaRPr lang="en-US">
              <a:latin typeface="Times"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bwMode="auto">
          <a:ln>
            <a:miter lim="800000"/>
            <a:headEnd/>
            <a:tailEnd/>
          </a:ln>
        </p:spPr>
        <p:txBody>
          <a:bodyPr/>
          <a:lstStyle/>
          <a:p>
            <a:pPr>
              <a:defRPr/>
            </a:pPr>
            <a:fld id="{2EDD220C-E645-4097-B5E7-93A5D07F1E49}" type="slidenum">
              <a:rPr lang="en-US" smtClean="0">
                <a:ea typeface="MS PGothic" pitchFamily="34" charset="-128"/>
              </a:rPr>
              <a:pPr>
                <a:defRPr/>
              </a:pPr>
              <a:t>24</a:t>
            </a:fld>
            <a:endParaRPr lang="en-US">
              <a:ea typeface="MS PGothic" pitchFamily="34" charset="-128"/>
            </a:endParaRPr>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770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With any communications system, the signal that is received may differ from the signal that is transmitted due to various transmission impairments. For analog signals, these impairments can degrade the signal quality. For digital signals, bit errors may be introduced, such that a binary 1 is transformed into a binary 0 or vice versa. </a:t>
            </a:r>
          </a:p>
          <a:p>
            <a:endParaRPr lang="en-US" dirty="0">
              <a:latin typeface="Times" pitchFamily="18" charset="0"/>
            </a:endParaRPr>
          </a:p>
          <a:p>
            <a:r>
              <a:rPr lang="en-US" dirty="0">
                <a:latin typeface="Times" pitchFamily="18" charset="0"/>
              </a:rPr>
              <a:t>End</a:t>
            </a:r>
            <a:r>
              <a:rPr lang="en-US" baseline="0" dirty="0">
                <a:latin typeface="Times" pitchFamily="18" charset="0"/>
              </a:rPr>
              <a:t> of Class 14102017</a:t>
            </a:r>
            <a:endParaRPr lang="en-US" dirty="0">
              <a:latin typeface="Times"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bwMode="auto">
          <a:ln>
            <a:miter lim="800000"/>
            <a:headEnd/>
            <a:tailEnd/>
          </a:ln>
        </p:spPr>
        <p:txBody>
          <a:bodyPr/>
          <a:lstStyle/>
          <a:p>
            <a:pPr>
              <a:defRPr/>
            </a:pPr>
            <a:fld id="{87E8BA94-6664-4700-B2ED-94F81645C095}" type="slidenum">
              <a:rPr lang="en-US" smtClean="0">
                <a:ea typeface="MS PGothic" pitchFamily="34" charset="-128"/>
              </a:rPr>
              <a:pPr>
                <a:defRPr/>
              </a:pPr>
              <a:t>25</a:t>
            </a:fld>
            <a:endParaRPr lang="en-US">
              <a:ea typeface="MS PGothic" pitchFamily="34" charset="-128"/>
            </a:endParaRPr>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Attenuation is where the strength of a signal falls off with distance over any transmission medium. For guided media, this is generally exponential and thus is typically expressed as a constant number of decibels per unit distance. For unguided media, attenuation is a more complex function of distance and the makeup of the atmosphere. See Stallings DCC8e Figure 3.11 on previous slide for illustration of attenuation.</a:t>
            </a:r>
          </a:p>
          <a:p>
            <a:r>
              <a:rPr lang="en-US">
                <a:latin typeface="Times" pitchFamily="18" charset="0"/>
              </a:rPr>
              <a:t>Attenuation introduces three considerations for the transmission engineer. First, a received signal must have sufficient strength so that the electronic circuitry in the receiver can detect the signal. Second, the signal must maintain a level sufficiently higher than noise to be received without error. Third, attenuation varies with frequency. The first and second problems are dealt with by attention to signal strength and the use of amplifiers or repeaters. The third problem is particularly noticeable for analog signals. To overcome this problem, techniques are available for equalizing attenuation across a band of frequencies. This is commonly done for voice-grade telephone lines by using loading coils that change the electrical properties of the line; the result is to smooth out attenuation effects. Another approach is to use amplifiers that amplify high frequencies more than lower frequencies.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bwMode="auto">
          <a:ln>
            <a:miter lim="800000"/>
            <a:headEnd/>
            <a:tailEnd/>
          </a:ln>
        </p:spPr>
        <p:txBody>
          <a:bodyPr/>
          <a:lstStyle/>
          <a:p>
            <a:pPr>
              <a:defRPr/>
            </a:pPr>
            <a:fld id="{E7355540-E4D2-4D3A-86AB-98EC43B8CBA6}" type="slidenum">
              <a:rPr lang="en-US" smtClean="0">
                <a:latin typeface="Times New Roman" charset="0"/>
                <a:ea typeface="MS PGothic" pitchFamily="34" charset="-128"/>
              </a:rPr>
              <a:pPr>
                <a:defRPr/>
              </a:pPr>
              <a:t>31</a:t>
            </a:fld>
            <a:endParaRPr lang="en-US">
              <a:latin typeface="Times New Roman" charset="0"/>
              <a:ea typeface="MS PGothic" pitchFamily="34" charset="-128"/>
            </a:endParaRPr>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 </a:t>
            </a:r>
            <a:r>
              <a:rPr lang="en-US">
                <a:latin typeface="Times" pitchFamily="18" charset="0"/>
              </a:rPr>
              <a:t>Table 4.2 summarizes the performance of Category 3 and 5 UTP, as well as the STP specified in EIA-568-A</a:t>
            </a:r>
          </a:p>
          <a:p>
            <a:r>
              <a:rPr lang="en-US">
                <a:latin typeface="Times" pitchFamily="18" charset="0"/>
              </a:rPr>
              <a:t>	The first parameter used for comparison, attenuation, is fairly straightforward. The strength of a signal falls off with distance over any transmission medium. For guided media attenuation is generally exponential and therefore is typically expressed as a constant number of decibels per unit distance.</a:t>
            </a:r>
          </a:p>
          <a:p>
            <a:r>
              <a:rPr lang="en-US">
                <a:latin typeface="Times" pitchFamily="18" charset="0"/>
              </a:rPr>
              <a:t>	Near-end crosstalk as it applies to twisted pair wiring systems is the coupling of the signal from one pair of conductors to another pair. These conductors may be the metal pins in a connector or wire pairs in a cable. The near end refers to coupling that takes place when the transmit signal entering the link couples back to the receive conductor pair at that same end of the link (i.e., the near transmitted signal is picked up by the near receive pair).</a:t>
            </a:r>
          </a:p>
          <a:p>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ln>
            <a:miter lim="800000"/>
            <a:headEnd/>
            <a:tailEnd/>
          </a:ln>
        </p:spPr>
        <p:txBody>
          <a:bodyPr/>
          <a:lstStyle/>
          <a:p>
            <a:pPr>
              <a:defRPr/>
            </a:pPr>
            <a:fld id="{7253FC27-C326-4E88-A7AA-0B8CEFF6FCDA}" type="slidenum">
              <a:rPr lang="en-US" smtClean="0">
                <a:latin typeface="Times New Roman" charset="0"/>
                <a:ea typeface="MS PGothic" pitchFamily="34" charset="-128"/>
              </a:rPr>
              <a:pPr>
                <a:defRPr/>
              </a:pPr>
              <a:t>32</a:t>
            </a:fld>
            <a:endParaRPr lang="en-US">
              <a:latin typeface="Times New Roman" charset="0"/>
              <a:ea typeface="MS PGothic" pitchFamily="34" charset="-128"/>
            </a:endParaRPr>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Near-end crosstalk as it applies to twisted pair wiring systems is the coupling of the signal from one pair of conductors to another pair. These conductors may be the metal pins in a connector or wire pairs in a cable. The near end refers to coupling that takes place when the transmit signal entering the link couples back to the receive conductor pair at that same end of the link (ie. the near end transmitted signal is picked up by the near receive pair).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ln>
            <a:miter lim="800000"/>
            <a:headEnd/>
            <a:tailEnd/>
          </a:ln>
        </p:spPr>
        <p:txBody>
          <a:bodyPr/>
          <a:lstStyle/>
          <a:p>
            <a:pPr>
              <a:defRPr/>
            </a:pPr>
            <a:fld id="{E9D96340-2E53-4D9C-9A50-735ABBD379CA}" type="slidenum">
              <a:rPr lang="en-US" smtClean="0">
                <a:latin typeface="Times New Roman" charset="0"/>
                <a:ea typeface="MS PGothic" pitchFamily="34" charset="-128"/>
              </a:rPr>
              <a:pPr>
                <a:defRPr/>
              </a:pPr>
              <a:t>33</a:t>
            </a:fld>
            <a:endParaRPr lang="en-US">
              <a:latin typeface="Times New Roman" charset="0"/>
              <a:ea typeface="MS PGothic" pitchFamily="34" charset="-128"/>
            </a:endParaRPr>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179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Coaxial cable, like twisted pair, consists of two conductors, but is constructed differently to permit it to operate over a wider range of frequencies. It consists of a hollow outer cylindrical conductor that surrounds a single inner wire conductor (</a:t>
            </a:r>
            <a:r>
              <a:rPr lang="en-US">
                <a:latin typeface="Times New Roman" pitchFamily="18" charset="0"/>
              </a:rPr>
              <a:t>Stallings DCC8e </a:t>
            </a:r>
            <a:r>
              <a:rPr lang="en-US">
                <a:latin typeface="Times" pitchFamily="18" charset="0"/>
              </a:rPr>
              <a:t>Figure 4.2b). The inner conductor is held in place by either regularly spaced insulating rings or a solid dielectric material. The outer conductor is covered with a jacket or shield. A single coaxial cable has a diameter of from 1 to 2.5 cm. Coaxial cable can be used over longer distances and support more stations on a shared line than twisted pair.</a:t>
            </a:r>
          </a:p>
          <a:p>
            <a:r>
              <a:rPr lang="en-US">
                <a:latin typeface="Times" pitchFamily="18" charset="0"/>
              </a:rPr>
              <a:t>	Coaxial cable is a versatile transmission medium, used in a wide variety of applications, including:</a:t>
            </a:r>
          </a:p>
          <a:p>
            <a:r>
              <a:rPr lang="en-US">
                <a:latin typeface="Times" pitchFamily="18" charset="0"/>
                <a:cs typeface="Times New Roman" pitchFamily="18" charset="0"/>
              </a:rPr>
              <a:t>•	</a:t>
            </a:r>
            <a:r>
              <a:rPr lang="en-US">
                <a:latin typeface="Times" pitchFamily="18" charset="0"/>
              </a:rPr>
              <a:t>Television distribution - aerial to TV &amp; CATV systems</a:t>
            </a:r>
          </a:p>
          <a:p>
            <a:r>
              <a:rPr lang="en-US">
                <a:latin typeface="Times" pitchFamily="18" charset="0"/>
                <a:cs typeface="Times New Roman" pitchFamily="18" charset="0"/>
              </a:rPr>
              <a:t>•	</a:t>
            </a:r>
            <a:r>
              <a:rPr lang="en-US">
                <a:latin typeface="Times" pitchFamily="18" charset="0"/>
              </a:rPr>
              <a:t>Long-distance telephone transmission - traditionally used for inter-exchange links, now being replaced by optical fiber/microwave/satellite</a:t>
            </a:r>
          </a:p>
          <a:p>
            <a:r>
              <a:rPr lang="en-US">
                <a:latin typeface="Times" pitchFamily="18" charset="0"/>
                <a:cs typeface="Times New Roman" pitchFamily="18" charset="0"/>
              </a:rPr>
              <a:t>•	</a:t>
            </a:r>
            <a:r>
              <a:rPr lang="en-US">
                <a:latin typeface="Times" pitchFamily="18" charset="0"/>
              </a:rPr>
              <a:t>Short-run computer system links</a:t>
            </a:r>
          </a:p>
          <a:p>
            <a:r>
              <a:rPr lang="en-US">
                <a:latin typeface="Times" pitchFamily="18" charset="0"/>
                <a:cs typeface="Times New Roman" pitchFamily="18" charset="0"/>
              </a:rPr>
              <a:t>•	</a:t>
            </a:r>
            <a:r>
              <a:rPr lang="en-US">
                <a:latin typeface="Times" pitchFamily="18" charset="0"/>
              </a:rPr>
              <a:t>Local area networks</a:t>
            </a:r>
          </a:p>
          <a:p>
            <a:pPr lvl="2"/>
            <a:endParaRPr lang="en-US">
              <a:latin typeface="Times" pitchFamily="18" charset="0"/>
            </a:endParaRPr>
          </a:p>
          <a:p>
            <a:endParaRPr 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bwMode="auto">
          <a:ln>
            <a:miter lim="800000"/>
            <a:headEnd/>
            <a:tailEnd/>
          </a:ln>
        </p:spPr>
        <p:txBody>
          <a:bodyPr/>
          <a:lstStyle/>
          <a:p>
            <a:pPr>
              <a:defRPr/>
            </a:pPr>
            <a:fld id="{F984850E-15AF-435B-AE79-A09E0534999A}" type="slidenum">
              <a:rPr lang="en-US" smtClean="0">
                <a:latin typeface="Times New Roman" charset="0"/>
                <a:ea typeface="MS PGothic" pitchFamily="34" charset="-128"/>
              </a:rPr>
              <a:pPr>
                <a:defRPr/>
              </a:pPr>
              <a:t>34</a:t>
            </a:fld>
            <a:endParaRPr lang="en-US">
              <a:latin typeface="Times New Roman" charset="0"/>
              <a:ea typeface="MS PGothic" pitchFamily="34" charset="-128"/>
            </a:endParaRPr>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Coaxial cable is used to transmit both analog and digital signals. It has frequency characteristics that are superior to those of twisted pair and can hence be used effectively at higher frequencies and data rates. Because of its shielded, concentric construction, coaxial cable is much less susceptible to interference and crosstalk than twisted pair. The principal constraints on performance are attenuation, thermal noise, and intermodulation noise. The latter is present only when several channels (FDM) or frequency bands are in use on the cable.</a:t>
            </a:r>
          </a:p>
          <a:p>
            <a:r>
              <a:rPr lang="en-US">
                <a:latin typeface="Times" pitchFamily="18" charset="0"/>
              </a:rPr>
              <a:t>	For long-distance transmission of analog signals, amplifiers are needed every few kilometers, with closer spacing required if higher frequencies are used. The usable spectrum for analog signaling extends to about 500 MHz. For digital signaling, repeaters are needed every kilometer or so, with closer spacing needed for higher data rates.</a:t>
            </a:r>
          </a:p>
          <a:p>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ln>
            <a:miter lim="800000"/>
            <a:headEnd/>
            <a:tailEnd/>
          </a:ln>
        </p:spPr>
        <p:txBody>
          <a:bodyPr/>
          <a:lstStyle/>
          <a:p>
            <a:pPr>
              <a:defRPr/>
            </a:pPr>
            <a:fld id="{544CD65A-A3A6-444E-93A7-20696D93B27A}" type="slidenum">
              <a:rPr lang="en-US" smtClean="0">
                <a:ea typeface="MS PGothic" pitchFamily="34" charset="-128"/>
              </a:rPr>
              <a:pPr>
                <a:defRPr/>
              </a:pPr>
              <a:t>3</a:t>
            </a:fld>
            <a:endParaRPr lang="en-US">
              <a:ea typeface="MS PGothic" pitchFamily="34" charset="-128"/>
            </a:endParaRPr>
          </a:p>
        </p:txBody>
      </p:sp>
      <p:sp>
        <p:nvSpPr>
          <p:cNvPr id="136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19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first section presents some concepts and terms from the field of electrical engineering. This should provide sufficient background to deal with the remainder of the chapter. Data transmission occurs between transmitter and receiver over some transmission medium. Transmission media may be classified as guided or unguided. In both cases, communication is in the form of electromagnetic waves. With </a:t>
            </a:r>
            <a:r>
              <a:rPr lang="en-US" b="1">
                <a:latin typeface="Times" pitchFamily="18" charset="0"/>
              </a:rPr>
              <a:t>guided media</a:t>
            </a:r>
            <a:r>
              <a:rPr lang="en-US">
                <a:latin typeface="Times" pitchFamily="18" charset="0"/>
              </a:rPr>
              <a:t>, the waves are guided along a physical path; examples of guided media are twisted pair, coaxial cable, and optical fiber. </a:t>
            </a:r>
            <a:r>
              <a:rPr lang="en-US" b="1">
                <a:latin typeface="Times" pitchFamily="18" charset="0"/>
              </a:rPr>
              <a:t>Unguided media</a:t>
            </a:r>
            <a:r>
              <a:rPr lang="en-US">
                <a:latin typeface="Times" pitchFamily="18" charset="0"/>
              </a:rPr>
              <a:t>, also called </a:t>
            </a:r>
            <a:r>
              <a:rPr lang="en-US" b="1">
                <a:latin typeface="Times" pitchFamily="18" charset="0"/>
              </a:rPr>
              <a:t>wireless</a:t>
            </a:r>
            <a:r>
              <a:rPr lang="en-US">
                <a:latin typeface="Times" pitchFamily="18" charset="0"/>
              </a:rPr>
              <a:t>, provide a means for transmitting electromagnetic waves but do not guide them; examples are propagation through air, vacuum, and seawater.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ln>
            <a:miter lim="800000"/>
            <a:headEnd/>
            <a:tailEnd/>
          </a:ln>
        </p:spPr>
        <p:txBody>
          <a:bodyPr/>
          <a:lstStyle/>
          <a:p>
            <a:pPr>
              <a:defRPr/>
            </a:pPr>
            <a:fld id="{C68600C6-02D3-474B-BDAF-3C908B13B6CE}" type="slidenum">
              <a:rPr lang="en-US" smtClean="0">
                <a:latin typeface="Times New Roman" charset="0"/>
                <a:ea typeface="MS PGothic" pitchFamily="34" charset="-128"/>
              </a:rPr>
              <a:pPr>
                <a:defRPr/>
              </a:pPr>
              <a:t>37</a:t>
            </a:fld>
            <a:endParaRPr lang="en-US">
              <a:latin typeface="Times New Roman" charset="0"/>
              <a:ea typeface="MS PGothic" pitchFamily="34" charset="-128"/>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384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Coaxial cable is used to transmit both analog and digital signals. It has frequency characteristics that are superior to those of twisted pair and can hence be used effectively at higher frequencies and data rates. Because of its shielded, concentric construction, coaxial cable is much less susceptible to interference and crosstalk than twisted pair. The principal constraints on performance are attenuation, thermal noise, and intermodulation noise. The latter is present only when several channels (FDM) or frequency bands are in use on the cable.</a:t>
            </a:r>
          </a:p>
          <a:p>
            <a:r>
              <a:rPr lang="en-US">
                <a:latin typeface="Times" pitchFamily="18" charset="0"/>
              </a:rPr>
              <a:t>	For long-distance transmission of analog signals, amplifiers are needed every few kilometers, with closer spacing required if higher frequencies are used. The usable spectrum for analog signaling extends to about 500 MHz. For digital signaling, repeaters are needed every kilometer or so, with closer spacing needed for higher data rates.</a:t>
            </a:r>
          </a:p>
          <a:p>
            <a:endParaRPr 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ln>
            <a:miter lim="800000"/>
            <a:headEnd/>
            <a:tailEnd/>
          </a:ln>
        </p:spPr>
        <p:txBody>
          <a:bodyPr/>
          <a:lstStyle/>
          <a:p>
            <a:pPr>
              <a:defRPr/>
            </a:pPr>
            <a:fld id="{34C3177E-21B6-406B-9E21-FF78B3F18A5C}" type="slidenum">
              <a:rPr lang="en-US" smtClean="0">
                <a:latin typeface="Times New Roman" charset="0"/>
                <a:ea typeface="MS PGothic" pitchFamily="34" charset="-128"/>
              </a:rPr>
              <a:pPr>
                <a:defRPr/>
              </a:pPr>
              <a:t>38</a:t>
            </a:fld>
            <a:endParaRPr lang="en-US">
              <a:latin typeface="Times New Roman" charset="0"/>
              <a:ea typeface="MS PGothic" pitchFamily="34" charset="-128"/>
            </a:endParaRPr>
          </a:p>
        </p:txBody>
      </p:sp>
      <p:sp>
        <p:nvSpPr>
          <p:cNvPr id="164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486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following characteristics distinguish optical fiber from twisted pair or coaxial cable:</a:t>
            </a:r>
          </a:p>
          <a:p>
            <a:r>
              <a:rPr lang="en-US">
                <a:latin typeface="Times" pitchFamily="18" charset="0"/>
                <a:cs typeface="Times New Roman" pitchFamily="18" charset="0"/>
              </a:rPr>
              <a:t>•	</a:t>
            </a:r>
            <a:r>
              <a:rPr lang="en-US" b="1">
                <a:latin typeface="Times" pitchFamily="18" charset="0"/>
              </a:rPr>
              <a:t>Greater capacity:</a:t>
            </a:r>
            <a:r>
              <a:rPr lang="en-US">
                <a:latin typeface="Times" pitchFamily="18" charset="0"/>
              </a:rPr>
              <a:t> The potential bandwidth, and hence data rate, of optical fiber is immense; data rates of hundreds of Gbps over tens of kilometers have been demonstrated. Compare this to the practical maximum of hundreds of Mbps over about 1 km for coaxial cable and just a few Mbps over 1 km or up to 100 Mbps to 10 Gbps over a few tens of meters for twisted pair.</a:t>
            </a:r>
          </a:p>
          <a:p>
            <a:r>
              <a:rPr lang="en-US">
                <a:latin typeface="Times" pitchFamily="18" charset="0"/>
                <a:cs typeface="Times New Roman" pitchFamily="18" charset="0"/>
              </a:rPr>
              <a:t>•	</a:t>
            </a:r>
            <a:r>
              <a:rPr lang="en-US" b="1">
                <a:latin typeface="Times" pitchFamily="18" charset="0"/>
              </a:rPr>
              <a:t>Smaller size and lighter weight:</a:t>
            </a:r>
            <a:r>
              <a:rPr lang="en-US">
                <a:latin typeface="Times" pitchFamily="18" charset="0"/>
              </a:rPr>
              <a:t> Optical fibers are considerably thinner than coaxial cable or bundled twisted-pair cable. For cramped conduits in buildings and underground along public rights-of-way, the advantage of small size is considerable. The corresponding reduction in weight reduces structural support requirements.</a:t>
            </a:r>
          </a:p>
          <a:p>
            <a:r>
              <a:rPr lang="en-US">
                <a:latin typeface="Times" pitchFamily="18" charset="0"/>
                <a:cs typeface="Times New Roman" pitchFamily="18" charset="0"/>
              </a:rPr>
              <a:t>•	</a:t>
            </a:r>
            <a:r>
              <a:rPr lang="en-US" b="1">
                <a:latin typeface="Times" pitchFamily="18" charset="0"/>
              </a:rPr>
              <a:t>Lower attenuation:</a:t>
            </a:r>
            <a:r>
              <a:rPr lang="en-US">
                <a:latin typeface="Times" pitchFamily="18" charset="0"/>
              </a:rPr>
              <a:t> Attenuation is significantly lower for optical fiber than for coaxial cable or twisted pair, and is constant over a wide range.</a:t>
            </a:r>
          </a:p>
          <a:p>
            <a:r>
              <a:rPr lang="en-US">
                <a:latin typeface="Times" pitchFamily="18" charset="0"/>
                <a:cs typeface="Times New Roman" pitchFamily="18" charset="0"/>
              </a:rPr>
              <a:t>•	</a:t>
            </a:r>
            <a:r>
              <a:rPr lang="en-US" b="1">
                <a:latin typeface="Times" pitchFamily="18" charset="0"/>
              </a:rPr>
              <a:t>Electromagnetic isolation:</a:t>
            </a:r>
            <a:r>
              <a:rPr lang="en-US">
                <a:latin typeface="Times" pitchFamily="18" charset="0"/>
              </a:rPr>
              <a:t> Optical fiber systems are not affected by external electromagnetic fields. Thus the  system is not vulnerable to interference, impulse noise, or crosstalk. By the same token, fibers do not radiate energy, so there is little interference with other equipment and there is a high degree of security from eavesdropping. In addition, fiber is inherently difficult to tap.</a:t>
            </a:r>
          </a:p>
          <a:p>
            <a:r>
              <a:rPr lang="en-US">
                <a:latin typeface="Times" pitchFamily="18" charset="0"/>
                <a:cs typeface="Times New Roman" pitchFamily="18" charset="0"/>
              </a:rPr>
              <a:t>•	</a:t>
            </a:r>
            <a:r>
              <a:rPr lang="en-US" b="1">
                <a:latin typeface="Times" pitchFamily="18" charset="0"/>
              </a:rPr>
              <a:t>Greater repeater spacing:</a:t>
            </a:r>
            <a:r>
              <a:rPr lang="en-US">
                <a:latin typeface="Times" pitchFamily="18" charset="0"/>
              </a:rPr>
              <a:t> Fewer repeaters mean lower cost and fewer sources of error. The performance of optical fiber systems from this point of view has been steadily improving. Repeater spacing in the tens of kilometers for optical fiber is common, and repeater spacings of hundreds of kilometers have been demonstrated.</a:t>
            </a:r>
          </a:p>
          <a:p>
            <a:endParaRPr lang="en-US">
              <a:latin typeface="Times"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ln>
            <a:miter lim="800000"/>
            <a:headEnd/>
            <a:tailEnd/>
          </a:ln>
        </p:spPr>
        <p:txBody>
          <a:bodyPr/>
          <a:lstStyle/>
          <a:p>
            <a:pPr>
              <a:defRPr/>
            </a:pPr>
            <a:fld id="{87E8DB94-364A-4CDC-A668-0B7E1F023A55}" type="slidenum">
              <a:rPr lang="en-US" smtClean="0">
                <a:latin typeface="Times New Roman" charset="0"/>
                <a:ea typeface="MS PGothic" pitchFamily="34" charset="-128"/>
              </a:rPr>
              <a:pPr>
                <a:defRPr/>
              </a:pPr>
              <a:t>39</a:t>
            </a:fld>
            <a:endParaRPr lang="en-US">
              <a:latin typeface="Times New Roman" charset="0"/>
              <a:ea typeface="MS PGothic" pitchFamily="34" charset="-128"/>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Optical fiber transmits a signal-encoded beam of light by means of </a:t>
            </a:r>
            <a:r>
              <a:rPr lang="en-US" b="1">
                <a:latin typeface="Times" pitchFamily="18" charset="0"/>
              </a:rPr>
              <a:t>total internal reflection</a:t>
            </a:r>
            <a:r>
              <a:rPr lang="en-US">
                <a:latin typeface="Times" pitchFamily="18" charset="0"/>
              </a:rPr>
              <a:t>. Total internal reflection can occur in any transparent medium that has a higher index of refraction than the surrounding medium. In effect, the optical fiber acts as a waveguide for frequencies in the range of about 10</a:t>
            </a:r>
            <a:r>
              <a:rPr lang="en-US" baseline="30000">
                <a:latin typeface="Times" pitchFamily="18" charset="0"/>
              </a:rPr>
              <a:t>14</a:t>
            </a:r>
            <a:r>
              <a:rPr lang="en-US">
                <a:latin typeface="Times" pitchFamily="18" charset="0"/>
              </a:rPr>
              <a:t> to 10</a:t>
            </a:r>
            <a:r>
              <a:rPr lang="en-US" baseline="30000">
                <a:latin typeface="Times" pitchFamily="18" charset="0"/>
              </a:rPr>
              <a:t>15</a:t>
            </a:r>
            <a:r>
              <a:rPr lang="en-US">
                <a:latin typeface="Times" pitchFamily="18" charset="0"/>
              </a:rPr>
              <a:t> Hertz; this covers portions of the infrared and visible spectra.</a:t>
            </a:r>
          </a:p>
          <a:p>
            <a:r>
              <a:rPr lang="en-US">
                <a:latin typeface="Times" pitchFamily="18" charset="0"/>
              </a:rPr>
              <a:t>	Two different types of light source are used in fiber optic systems: the light-emitting diode (LED) and the injection laser diode (ILD). Both are semiconductor devices that emit a beam of light when a voltage is applied. The LED is less costly, operates over a greater temperature range, and has a longer operational life. The ILD, which operates on the laser principle, is more efficient and can sustain greater data rates.</a:t>
            </a:r>
          </a:p>
          <a:p>
            <a:r>
              <a:rPr lang="en-US">
                <a:latin typeface="Times" pitchFamily="18" charset="0"/>
              </a:rPr>
              <a:t>	There is a relationship among the wavelength employed, the type of transmission, and the achievable data rate. Both single mode and multimode can support several different wavelengths of light and can employ laser or LED light sources.</a:t>
            </a:r>
          </a:p>
          <a:p>
            <a:endParaRPr lang="en-US">
              <a:latin typeface="Times"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ln>
            <a:miter lim="800000"/>
            <a:headEnd/>
            <a:tailEnd/>
          </a:ln>
        </p:spPr>
        <p:txBody>
          <a:bodyPr/>
          <a:lstStyle/>
          <a:p>
            <a:pPr>
              <a:defRPr/>
            </a:pPr>
            <a:fld id="{F513771B-8DE6-4495-9A60-C0CA885A7F8C}" type="slidenum">
              <a:rPr lang="en-US" smtClean="0">
                <a:latin typeface="Times New Roman" charset="0"/>
                <a:ea typeface="MS PGothic" pitchFamily="34" charset="-128"/>
              </a:rPr>
              <a:pPr>
                <a:defRPr/>
              </a:pPr>
              <a:t>40</a:t>
            </a:fld>
            <a:endParaRPr lang="en-US">
              <a:latin typeface="Times New Roman" charset="0"/>
              <a:ea typeface="MS PGothic" pitchFamily="34" charset="-128"/>
            </a:endParaRPr>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An optical fiber is a thin (2 to 125 µm), flexible medium capable of guiding an optical ray. Various glasses and plastics can be used to make optical fibers. An optical fiber cable has a cylindrical shape and consists of three concentric sections: the core, the cladding, and the jacket (</a:t>
            </a:r>
            <a:r>
              <a:rPr lang="en-US">
                <a:latin typeface="Times New Roman" pitchFamily="18" charset="0"/>
              </a:rPr>
              <a:t>Stallings DCC8e </a:t>
            </a:r>
            <a:r>
              <a:rPr lang="en-US">
                <a:latin typeface="Times" pitchFamily="18" charset="0"/>
              </a:rPr>
              <a:t>Figure 4.2c). The </a:t>
            </a:r>
            <a:r>
              <a:rPr lang="en-US" b="1">
                <a:latin typeface="Times" pitchFamily="18" charset="0"/>
              </a:rPr>
              <a:t>core</a:t>
            </a:r>
            <a:r>
              <a:rPr lang="en-US">
                <a:latin typeface="Times" pitchFamily="18" charset="0"/>
              </a:rPr>
              <a:t> is the innermost section and consists of one or more very thin strands, or fibers, made of glass or plastic; the core has a diameter in the range of 8 to 50 µm. Each fiber is surrounded by its own </a:t>
            </a:r>
            <a:r>
              <a:rPr lang="en-US" b="1">
                <a:latin typeface="Times" pitchFamily="18" charset="0"/>
              </a:rPr>
              <a:t>cladding</a:t>
            </a:r>
            <a:r>
              <a:rPr lang="en-US">
                <a:latin typeface="Times" pitchFamily="18" charset="0"/>
              </a:rPr>
              <a:t>, a glass or plastic coating that has optical properties different from those of the core and a diameter of 125 µm. The interface between the core and cladding acts as a reflector to confine light that would otherwise escape the core. The outermost layer, surrounding one or a bundle of cladded fibers, is the </a:t>
            </a:r>
            <a:r>
              <a:rPr lang="en-US" b="1">
                <a:latin typeface="Times" pitchFamily="18" charset="0"/>
              </a:rPr>
              <a:t>jacket</a:t>
            </a:r>
            <a:r>
              <a:rPr lang="en-US">
                <a:latin typeface="Times" pitchFamily="18" charset="0"/>
              </a:rPr>
              <a:t>. The jacket is composed of plastic and other material layered to protect against moisture, abrasion, crushing, and other environmental dangers.</a:t>
            </a:r>
          </a:p>
          <a:p>
            <a:r>
              <a:rPr lang="en-US">
                <a:latin typeface="Times" pitchFamily="18" charset="0"/>
              </a:rPr>
              <a:t>	Optical fiber already enjoys considerable use in long-distance telecommunications, and its use in military applications is growing. The continuing improvements in performance and decline in prices, together with the inherent advantages of optical fiber, have made it increasingly attractive for local area networking. Five basic categories of application have become important for optical fiber: Long-haul trunks, Metropolitan trunks, Rural exchange trunks, Subscriber loops &amp; Local area networks.</a:t>
            </a:r>
          </a:p>
          <a:p>
            <a:endParaRPr lang="en-US">
              <a:latin typeface="Times"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ln>
            <a:miter lim="800000"/>
            <a:headEnd/>
            <a:tailEnd/>
          </a:ln>
        </p:spPr>
        <p:txBody>
          <a:bodyPr/>
          <a:lstStyle/>
          <a:p>
            <a:pPr>
              <a:defRPr/>
            </a:pPr>
            <a:fld id="{A6320198-EA9F-46E9-BC44-2DAED7B4BAF6}" type="slidenum">
              <a:rPr lang="en-US" smtClean="0">
                <a:latin typeface="Times New Roman" charset="0"/>
                <a:ea typeface="MS PGothic" pitchFamily="34" charset="-128"/>
              </a:rPr>
              <a:pPr>
                <a:defRPr/>
              </a:pPr>
              <a:t>41</a:t>
            </a:fld>
            <a:endParaRPr lang="en-US">
              <a:latin typeface="Times New Roman" charset="0"/>
              <a:ea typeface="MS PGothic" pitchFamily="34" charset="-128"/>
            </a:endParaRPr>
          </a:p>
        </p:txBody>
      </p:sp>
      <p:sp>
        <p:nvSpPr>
          <p:cNvPr id="167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794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 </a:t>
            </a:r>
            <a:r>
              <a:rPr lang="en-US">
                <a:latin typeface="Times" pitchFamily="18" charset="0"/>
              </a:rPr>
              <a:t>Figure 4.4 shows the principle of optical fiber transmission. Light from a source enters the cylindrical glass or plastic core. Rays at shallow angles are reflected and propagated along the fiber; other rays are absorbed by the surrounding material. This form of propagation is called </a:t>
            </a:r>
            <a:r>
              <a:rPr lang="en-US" b="1">
                <a:latin typeface="Times" pitchFamily="18" charset="0"/>
              </a:rPr>
              <a:t>step-index</a:t>
            </a:r>
            <a:r>
              <a:rPr lang="en-US">
                <a:latin typeface="Times" pitchFamily="18" charset="0"/>
              </a:rPr>
              <a:t> </a:t>
            </a:r>
            <a:r>
              <a:rPr lang="en-US" b="1">
                <a:latin typeface="Times" pitchFamily="18" charset="0"/>
              </a:rPr>
              <a:t>multimode</a:t>
            </a:r>
            <a:r>
              <a:rPr lang="en-US">
                <a:latin typeface="Times" pitchFamily="18" charset="0"/>
              </a:rPr>
              <a:t>, referring to the variety of angles that will reflect. With multimode transmission, multiple propagation paths exist, each with a different path length and hence time to traverse the fiber. This causes signal elements (light pulses) to spread out in time, which limits the rate at which data can be accurately received. This type of fiber is best suited for transmission over very short distances. </a:t>
            </a:r>
          </a:p>
          <a:p>
            <a:r>
              <a:rPr lang="en-US">
                <a:latin typeface="Times" pitchFamily="18" charset="0"/>
              </a:rPr>
              <a:t>	When the fiber core radius is reduced, fewer angles will reflect. By reducing the radius of the core to the order of a wavelength, only a single angle or mode can pass: the axial ray. This </a:t>
            </a:r>
            <a:r>
              <a:rPr lang="en-US" b="1">
                <a:latin typeface="Times" pitchFamily="18" charset="0"/>
              </a:rPr>
              <a:t>single-mode</a:t>
            </a:r>
            <a:r>
              <a:rPr lang="en-US">
                <a:latin typeface="Times" pitchFamily="18" charset="0"/>
              </a:rPr>
              <a:t> propagation provides superior performance for the following reason. Because there is a single transmission path with single-mode transmission, the distortion found in multimode cannot occur. Single-mode is typically used for long-distance applications, including telephone and cable television.</a:t>
            </a:r>
          </a:p>
          <a:p>
            <a:r>
              <a:rPr lang="en-US">
                <a:latin typeface="Times" pitchFamily="18" charset="0"/>
              </a:rPr>
              <a:t>	Finally, by varying the index of refraction of the core, a third type of transmission, known as </a:t>
            </a:r>
            <a:r>
              <a:rPr lang="en-US" b="1">
                <a:latin typeface="Times" pitchFamily="18" charset="0"/>
              </a:rPr>
              <a:t>graded-index multimode</a:t>
            </a:r>
            <a:r>
              <a:rPr lang="en-US">
                <a:latin typeface="Times" pitchFamily="18" charset="0"/>
              </a:rPr>
              <a:t>, is possible. The higher refractive index (discussed subsequently) at the center makes the light rays moving down the axis advance more slowly than those near the cladding. Rather than zig-zagging off the cladding, light in the core curves helically because of the graded index, reducing its travel distance. The shortened path and higher speed allows light at the periphery to arrive at a receiver at about the same time as the straight rays in the core axis. Graded-index fibers are often used in local area networks.</a:t>
            </a:r>
          </a:p>
          <a:p>
            <a:endParaRPr 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bwMode="auto">
          <a:ln>
            <a:miter lim="800000"/>
            <a:headEnd/>
            <a:tailEnd/>
          </a:ln>
        </p:spPr>
        <p:txBody>
          <a:bodyPr/>
          <a:lstStyle/>
          <a:p>
            <a:pPr>
              <a:defRPr/>
            </a:pPr>
            <a:fld id="{9314C331-37C4-4171-9BFE-7255D41095F0}" type="slidenum">
              <a:rPr lang="en-US" smtClean="0">
                <a:latin typeface="Times New Roman" charset="0"/>
                <a:ea typeface="MS PGothic" pitchFamily="34" charset="-128"/>
              </a:rPr>
              <a:pPr>
                <a:defRPr/>
              </a:pPr>
              <a:t>42</a:t>
            </a:fld>
            <a:endParaRPr lang="en-US">
              <a:latin typeface="Times New Roman" charset="0"/>
              <a:ea typeface="MS PGothic" pitchFamily="34" charset="-128"/>
            </a:endParaRPr>
          </a:p>
        </p:txBody>
      </p:sp>
      <p:sp>
        <p:nvSpPr>
          <p:cNvPr id="168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89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 optical fiber, based on the attenuation characteristics of the medium and on properties of light sources and receivers, four transmission windows are appropriate, as shown in </a:t>
            </a:r>
            <a:r>
              <a:rPr lang="en-US">
                <a:latin typeface="Times New Roman" pitchFamily="18" charset="0"/>
              </a:rPr>
              <a:t>Stallings DCC8e</a:t>
            </a:r>
            <a:r>
              <a:rPr lang="en-US">
                <a:latin typeface="Times" pitchFamily="18" charset="0"/>
              </a:rPr>
              <a:t> Table 4.5. Note the tremendous bandwidths available. For the four windows, the respective bandwidths are 33 THz, 12 THz, 4 THz, and 7 THz. This is several orders of magnitude greater than the bandwidth available in the radio-frequency spectrum. </a:t>
            </a:r>
          </a:p>
          <a:p>
            <a:r>
              <a:rPr lang="en-US">
                <a:latin typeface="Times" pitchFamily="18" charset="0"/>
              </a:rPr>
              <a:t>	The four transmission windows are in the infrared portion of the frequency spectrum, below the visible-light portion, which is 400 to 700 nm. The loss is lower at higher wavelengths, allowing greater data rates over longer distances. Many local applications today use 850-nm LED light sources. Although this combination is relatively inexpensive, it is generally limited to data rates under 100 Mbps and distances of a few kilometers. To achieve higher data rates and longer distances, a 1300-nm LED or laser source is needed. The highest data rates and longest distances require 1500-nm laser sources. nb. WDM = wavelength division multiplexing (see Chapter 8).</a:t>
            </a:r>
          </a:p>
          <a:p>
            <a:endParaRPr lang="en-US">
              <a:latin typeface="Times"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THF</a:t>
            </a:r>
            <a:r>
              <a:rPr lang="en-US" baseline="0" dirty="0"/>
              <a:t> – Means Tremendously High Frequency</a:t>
            </a:r>
            <a:endParaRPr lang="en-US" dirty="0"/>
          </a:p>
        </p:txBody>
      </p:sp>
      <p:sp>
        <p:nvSpPr>
          <p:cNvPr id="4" name="Slide Number Placeholder 3"/>
          <p:cNvSpPr>
            <a:spLocks noGrp="1"/>
          </p:cNvSpPr>
          <p:nvPr>
            <p:ph type="sldNum" sz="quarter" idx="10"/>
          </p:nvPr>
        </p:nvSpPr>
        <p:spPr/>
        <p:txBody>
          <a:bodyPr/>
          <a:lstStyle/>
          <a:p>
            <a:pPr>
              <a:defRPr/>
            </a:pPr>
            <a:fld id="{EA7B5F19-056E-40ED-BB4D-A88F8EA05749}" type="slidenum">
              <a:rPr lang="en-US" smtClean="0"/>
              <a:pPr>
                <a:defRPr/>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C4A0E3F7-31D5-4794-A995-C3ADF9C8E7E4}" type="slidenum">
              <a:rPr lang="en-US"/>
              <a:pPr>
                <a:defRPr/>
              </a:pPr>
              <a:t>47</a:t>
            </a:fld>
            <a:endParaRPr lang="en-US"/>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99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Figure 4.1 depicts the electromagnetic spectrum and indicates the frequencies at which various guided media and unguided transmission techniques operate. In this chapter we examine these guided and unguided alternatives. In all cases, we describe the systems physically, briefly discuss applications, and summarize key transmission characteristics.</a:t>
            </a:r>
          </a:p>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7B5F19-056E-40ED-BB4D-A88F8EA05749}" type="slidenum">
              <a:rPr lang="en-US" smtClean="0"/>
              <a:pPr>
                <a:defRPr/>
              </a:pPr>
              <a:t>48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here for MSc NITDA 2021</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A7B5F19-056E-40ED-BB4D-A88F8EA05749}" type="slidenum">
              <a:rPr lang="en-US" smtClean="0"/>
              <a:pPr>
                <a:defRPr/>
              </a:pPr>
              <a:t>50</a:t>
            </a:fld>
            <a:endParaRPr lang="en-US"/>
          </a:p>
        </p:txBody>
      </p:sp>
    </p:spTree>
    <p:extLst>
      <p:ext uri="{BB962C8B-B14F-4D97-AF65-F5344CB8AC3E}">
        <p14:creationId xmlns:p14="http://schemas.microsoft.com/office/powerpoint/2010/main" val="406918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ln>
            <a:miter lim="800000"/>
            <a:headEnd/>
            <a:tailEnd/>
          </a:ln>
        </p:spPr>
        <p:txBody>
          <a:bodyPr/>
          <a:lstStyle/>
          <a:p>
            <a:pPr>
              <a:defRPr/>
            </a:pPr>
            <a:fld id="{57B3B650-41B1-45CD-8FA5-B6391FF39BE4}" type="slidenum">
              <a:rPr lang="en-US" smtClean="0">
                <a:ea typeface="MS PGothic" pitchFamily="34" charset="-128"/>
              </a:rPr>
              <a:pPr>
                <a:defRPr/>
              </a:pPr>
              <a:t>4</a:t>
            </a:fld>
            <a:endParaRPr lang="en-US">
              <a:ea typeface="MS PGothic" pitchFamily="34" charset="-128"/>
            </a:endParaRPr>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722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term </a:t>
            </a:r>
            <a:r>
              <a:rPr lang="en-US" b="1">
                <a:latin typeface="Times" pitchFamily="18" charset="0"/>
              </a:rPr>
              <a:t>direct link</a:t>
            </a:r>
            <a:r>
              <a:rPr lang="en-US">
                <a:latin typeface="Times" pitchFamily="18" charset="0"/>
              </a:rPr>
              <a:t> is used to refer to the transmission path between two devices in which signals propagate directly from transmitter to receiver with no intermediate devices, other than amplifiers or repeaters used to increase signal strength. A guided transmission medium is </a:t>
            </a:r>
            <a:r>
              <a:rPr lang="en-US" b="1">
                <a:latin typeface="Times" pitchFamily="18" charset="0"/>
              </a:rPr>
              <a:t>point to point</a:t>
            </a:r>
            <a:r>
              <a:rPr lang="en-US">
                <a:latin typeface="Times" pitchFamily="18" charset="0"/>
              </a:rPr>
              <a:t> if it provides a direct link between two devices and those are the only two devices sharing the medium. In a </a:t>
            </a:r>
            <a:r>
              <a:rPr lang="en-US" b="1">
                <a:latin typeface="Times" pitchFamily="18" charset="0"/>
              </a:rPr>
              <a:t>multipoint</a:t>
            </a:r>
            <a:r>
              <a:rPr lang="en-US">
                <a:latin typeface="Times" pitchFamily="18" charset="0"/>
              </a:rPr>
              <a:t> guided configuration, more than two devices share the same medium.</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Stopped here for Regular masters 5pm class – 21/10/2019</a:t>
            </a:r>
          </a:p>
          <a:p>
            <a:endParaRPr lang="en-US" b="1" dirty="0"/>
          </a:p>
          <a:p>
            <a:endParaRPr lang="en-US" b="1" dirty="0"/>
          </a:p>
          <a:p>
            <a:r>
              <a:rPr lang="en-US" b="1" dirty="0" err="1"/>
              <a:t>Globalstar</a:t>
            </a:r>
            <a:r>
              <a:rPr lang="en-US" dirty="0"/>
              <a:t> is a </a:t>
            </a:r>
            <a:r>
              <a:rPr lang="en-US" dirty="0">
                <a:hlinkClick r:id="rId3" tooltip="Low Earth orbit"/>
              </a:rPr>
              <a:t>low Earth orbit</a:t>
            </a:r>
            <a:r>
              <a:rPr lang="en-US" dirty="0"/>
              <a:t> (LEO) </a:t>
            </a:r>
            <a:r>
              <a:rPr lang="en-US" dirty="0">
                <a:hlinkClick r:id="rId4" tooltip="Satellite constellation"/>
              </a:rPr>
              <a:t>satellite constellation</a:t>
            </a:r>
            <a:r>
              <a:rPr lang="en-US" dirty="0"/>
              <a:t> for </a:t>
            </a:r>
            <a:r>
              <a:rPr lang="en-US" dirty="0">
                <a:hlinkClick r:id="rId5" tooltip="Satellite phone"/>
              </a:rPr>
              <a:t>satellite phone</a:t>
            </a:r>
            <a:r>
              <a:rPr lang="en-US" dirty="0"/>
              <a:t> and low-speed data communications, somewhat similar to the </a:t>
            </a:r>
            <a:r>
              <a:rPr lang="en-US" dirty="0">
                <a:hlinkClick r:id="rId6" tooltip="Iridium satellite constellation"/>
              </a:rPr>
              <a:t>Iridium satellite constellation</a:t>
            </a:r>
            <a:r>
              <a:rPr lang="en-US" dirty="0"/>
              <a:t> and </a:t>
            </a:r>
            <a:r>
              <a:rPr lang="en-US" dirty="0">
                <a:hlinkClick r:id="rId7" tooltip="Orbcomm"/>
              </a:rPr>
              <a:t>Orbcomm</a:t>
            </a:r>
            <a:r>
              <a:rPr lang="en-US" dirty="0"/>
              <a:t> satellite systems.</a:t>
            </a:r>
          </a:p>
        </p:txBody>
      </p:sp>
      <p:sp>
        <p:nvSpPr>
          <p:cNvPr id="4" name="Slide Number Placeholder 3"/>
          <p:cNvSpPr>
            <a:spLocks noGrp="1"/>
          </p:cNvSpPr>
          <p:nvPr>
            <p:ph type="sldNum" sz="quarter" idx="10"/>
          </p:nvPr>
        </p:nvSpPr>
        <p:spPr/>
        <p:txBody>
          <a:bodyPr/>
          <a:lstStyle/>
          <a:p>
            <a:pPr>
              <a:defRPr/>
            </a:pPr>
            <a:fld id="{EA7B5F19-056E-40ED-BB4D-A88F8EA05749}" type="slidenum">
              <a:rPr lang="en-US" smtClean="0"/>
              <a:pPr>
                <a:defRPr/>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Local multipoint distribution service (LMDS) is a broadband wireless access technology for provision of point-to-multipoint communication via microwaves. Originally conceived in the late 1990s, LMDS was designed for digital TV transmission.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EA7B5F19-056E-40ED-BB4D-A88F8EA05749}" type="slidenum">
              <a:rPr lang="en-US" smtClean="0"/>
              <a:pPr>
                <a:defRPr/>
              </a:pPr>
              <a:t>63</a:t>
            </a:fld>
            <a:endParaRPr lang="en-US"/>
          </a:p>
        </p:txBody>
      </p:sp>
    </p:spTree>
    <p:extLst>
      <p:ext uri="{BB962C8B-B14F-4D97-AF65-F5344CB8AC3E}">
        <p14:creationId xmlns:p14="http://schemas.microsoft.com/office/powerpoint/2010/main" val="3581227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S PGothic" pitchFamily="34" charset="-128"/>
                <a:cs typeface="+mn-cs"/>
              </a:rPr>
              <a:t>Time-division </a:t>
            </a:r>
            <a:r>
              <a:rPr lang="en-US" sz="1200" b="0" i="0" u="sng" kern="1200" dirty="0">
                <a:solidFill>
                  <a:schemeClr val="tx1"/>
                </a:solidFill>
                <a:effectLst/>
                <a:latin typeface="+mn-lt"/>
                <a:ea typeface="MS PGothic" pitchFamily="34" charset="-128"/>
                <a:cs typeface="+mn-cs"/>
                <a:hlinkClick r:id="rId3"/>
              </a:rPr>
              <a:t>multiplexing</a:t>
            </a:r>
            <a:r>
              <a:rPr lang="en-US" sz="1200" b="0" i="0" u="none" strike="noStrike" kern="1200" dirty="0">
                <a:solidFill>
                  <a:schemeClr val="tx1"/>
                </a:solidFill>
                <a:effectLst/>
                <a:latin typeface="+mn-lt"/>
                <a:ea typeface="MS PGothic" pitchFamily="34" charset="-128"/>
                <a:cs typeface="+mn-cs"/>
              </a:rPr>
              <a:t> (TDM) is a method of putting multiple </a:t>
            </a:r>
            <a:r>
              <a:rPr lang="en-US" sz="1200" b="0" i="0" u="sng" kern="1200" dirty="0">
                <a:solidFill>
                  <a:schemeClr val="tx1"/>
                </a:solidFill>
                <a:effectLst/>
                <a:latin typeface="+mn-lt"/>
                <a:ea typeface="MS PGothic" pitchFamily="34" charset="-128"/>
                <a:cs typeface="+mn-cs"/>
                <a:hlinkClick r:id="rId4"/>
              </a:rPr>
              <a:t>data streams</a:t>
            </a:r>
            <a:r>
              <a:rPr lang="en-US" sz="1200" b="0" i="0" u="none" strike="noStrike" kern="1200" dirty="0">
                <a:solidFill>
                  <a:schemeClr val="tx1"/>
                </a:solidFill>
                <a:effectLst/>
                <a:latin typeface="+mn-lt"/>
                <a:ea typeface="MS PGothic" pitchFamily="34" charset="-128"/>
                <a:cs typeface="+mn-cs"/>
              </a:rPr>
              <a:t> in a single signal by separating the signal into many segments, each having a very short duration. Each individual data stream is reassembled at the receiving end based on the timing.</a:t>
            </a:r>
            <a:endParaRPr lang="en-US" dirty="0"/>
          </a:p>
        </p:txBody>
      </p:sp>
      <p:sp>
        <p:nvSpPr>
          <p:cNvPr id="4" name="Slide Number Placeholder 3"/>
          <p:cNvSpPr>
            <a:spLocks noGrp="1"/>
          </p:cNvSpPr>
          <p:nvPr>
            <p:ph type="sldNum" sz="quarter" idx="5"/>
          </p:nvPr>
        </p:nvSpPr>
        <p:spPr/>
        <p:txBody>
          <a:bodyPr/>
          <a:lstStyle/>
          <a:p>
            <a:pPr>
              <a:defRPr/>
            </a:pPr>
            <a:fld id="{EA7B5F19-056E-40ED-BB4D-A88F8EA05749}" type="slidenum">
              <a:rPr lang="en-US" smtClean="0"/>
              <a:pPr>
                <a:defRPr/>
              </a:pPr>
              <a:t>66</a:t>
            </a:fld>
            <a:endParaRPr lang="en-US"/>
          </a:p>
        </p:txBody>
      </p:sp>
    </p:spTree>
    <p:extLst>
      <p:ext uri="{BB962C8B-B14F-4D97-AF65-F5344CB8AC3E}">
        <p14:creationId xmlns:p14="http://schemas.microsoft.com/office/powerpoint/2010/main" val="799253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031"/>
          <p:cNvSpPr>
            <a:spLocks noGrp="1" noChangeArrowheads="1"/>
          </p:cNvSpPr>
          <p:nvPr>
            <p:ph type="sldNum" sz="quarter" idx="5"/>
          </p:nvPr>
        </p:nvSpPr>
        <p:spPr bwMode="auto">
          <a:ln>
            <a:miter lim="800000"/>
            <a:headEnd/>
            <a:tailEnd/>
          </a:ln>
        </p:spPr>
        <p:txBody>
          <a:bodyPr/>
          <a:lstStyle/>
          <a:p>
            <a:pPr>
              <a:defRPr/>
            </a:pPr>
            <a:fld id="{CDF5EE4E-C344-4EB9-84EA-05BED3DD9B9A}" type="slidenum">
              <a:rPr lang="en-US" smtClean="0">
                <a:latin typeface="Times New Roman" charset="0"/>
                <a:ea typeface="MS PGothic" pitchFamily="34" charset="-128"/>
              </a:rPr>
              <a:pPr>
                <a:defRPr/>
              </a:pPr>
              <a:t>70</a:t>
            </a:fld>
            <a:endParaRPr lang="en-US">
              <a:latin typeface="Times New Roman" charset="0"/>
              <a:ea typeface="MS PGothic" pitchFamily="34" charset="-128"/>
            </a:endParaRPr>
          </a:p>
        </p:txBody>
      </p:sp>
      <p:sp>
        <p:nvSpPr>
          <p:cNvPr id="171011"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71012" name="Rectangle 1027"/>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 a circuit-switching network, a dedicated communications path is established between two stations through the nodes of the network. That path is a connected sequence of physical links between nodes, with a logical channel dedicated to the connection. Data generated by the source station are transmitted along the dedicated path as rapidly as possible. The most common example of circuit switching is the telephone network.</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031"/>
          <p:cNvSpPr>
            <a:spLocks noGrp="1" noChangeArrowheads="1"/>
          </p:cNvSpPr>
          <p:nvPr>
            <p:ph type="sldNum" sz="quarter" idx="5"/>
          </p:nvPr>
        </p:nvSpPr>
        <p:spPr bwMode="auto">
          <a:ln>
            <a:miter lim="800000"/>
            <a:headEnd/>
            <a:tailEnd/>
          </a:ln>
        </p:spPr>
        <p:txBody>
          <a:bodyPr/>
          <a:lstStyle/>
          <a:p>
            <a:pPr>
              <a:defRPr/>
            </a:pPr>
            <a:fld id="{79626E44-C024-4A42-9B97-7A72B9E99F7F}" type="slidenum">
              <a:rPr lang="en-US" smtClean="0">
                <a:latin typeface="Times New Roman" charset="0"/>
                <a:ea typeface="MS PGothic" pitchFamily="34" charset="-128"/>
              </a:rPr>
              <a:pPr>
                <a:defRPr/>
              </a:pPr>
              <a:t>72</a:t>
            </a:fld>
            <a:endParaRPr lang="en-US">
              <a:latin typeface="Times New Roman" charset="0"/>
              <a:ea typeface="MS PGothic" pitchFamily="34" charset="-128"/>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203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 packet-switching network uses a quite different approach, without need to dedicate transmission capacity along a path through the network. Rather, data is sent in a sequence of small chunks, called packets. Each packet is passed through the network from node to node along some path leading from source to destination. At each node, the entire packet is received, stored briefly, and then transmitted to the next node. Packet-switching networks are commonly used for terminal-to-computer and computer-to-computer communications.</a:t>
            </a:r>
          </a:p>
          <a:p>
            <a:endParaRPr 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031"/>
          <p:cNvSpPr>
            <a:spLocks noGrp="1" noChangeArrowheads="1"/>
          </p:cNvSpPr>
          <p:nvPr>
            <p:ph type="sldNum" sz="quarter" idx="5"/>
          </p:nvPr>
        </p:nvSpPr>
        <p:spPr bwMode="auto">
          <a:ln>
            <a:miter lim="800000"/>
            <a:headEnd/>
            <a:tailEnd/>
          </a:ln>
        </p:spPr>
        <p:txBody>
          <a:bodyPr/>
          <a:lstStyle/>
          <a:p>
            <a:pPr>
              <a:defRPr/>
            </a:pPr>
            <a:fld id="{085C2EC1-D167-49B5-AD48-B7BAE21E22C4}" type="slidenum">
              <a:rPr lang="en-US" smtClean="0">
                <a:latin typeface="Times New Roman" charset="0"/>
                <a:ea typeface="MS PGothic" pitchFamily="34" charset="-128"/>
              </a:rPr>
              <a:pPr>
                <a:defRPr/>
              </a:pPr>
              <a:t>74</a:t>
            </a:fld>
            <a:endParaRPr lang="en-US">
              <a:latin typeface="Times New Roman" charset="0"/>
              <a:ea typeface="MS PGothic" pitchFamily="34" charset="-128"/>
            </a:endParaRPr>
          </a:p>
        </p:txBody>
      </p:sp>
      <p:sp>
        <p:nvSpPr>
          <p:cNvPr id="173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306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Frame relay was developed to take advantage of high data rates and low error rates on modern WAN links. Whereas the original packet-switching networks were designed with a data rate to the end user of about 64 kbps, frame relay networks are designed to operate efficiently at user data rates of up to 2 Mbps. The key to achieving these high data rates is to strip out most of the overhead involved with error control.</a:t>
            </a:r>
          </a:p>
          <a:p>
            <a:endParaRPr lang="en-US" dirty="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031"/>
          <p:cNvSpPr>
            <a:spLocks noGrp="1" noChangeArrowheads="1"/>
          </p:cNvSpPr>
          <p:nvPr>
            <p:ph type="sldNum" sz="quarter" idx="5"/>
          </p:nvPr>
        </p:nvSpPr>
        <p:spPr bwMode="auto">
          <a:ln>
            <a:miter lim="800000"/>
            <a:headEnd/>
            <a:tailEnd/>
          </a:ln>
        </p:spPr>
        <p:txBody>
          <a:bodyPr/>
          <a:lstStyle/>
          <a:p>
            <a:pPr>
              <a:defRPr/>
            </a:pPr>
            <a:fld id="{EF70E5FF-A92C-4742-BB64-AFCD91B6FB21}" type="slidenum">
              <a:rPr lang="en-US" smtClean="0">
                <a:latin typeface="Times New Roman" charset="0"/>
                <a:ea typeface="MS PGothic" pitchFamily="34" charset="-128"/>
              </a:rPr>
              <a:pPr>
                <a:defRPr/>
              </a:pPr>
              <a:t>75</a:t>
            </a:fld>
            <a:endParaRPr lang="en-US">
              <a:latin typeface="Times New Roman" charset="0"/>
              <a:ea typeface="MS PGothic" pitchFamily="34" charset="-128"/>
            </a:endParaRPr>
          </a:p>
        </p:txBody>
      </p:sp>
      <p:sp>
        <p:nvSpPr>
          <p:cNvPr id="174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08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Asynchronous transfer mode (ATM), is a culmination of developments in circuit switching and packet switching. ATM can be viewed as an evolution from frame relay. ATM uses fixed-length packets, called cells. As with frame relay, ATM provides little overhead for error control, depending on the inherent reliability of the transmission system and on higher layers of logic in the end systems to catch and correct errors. By using a fixed packet length, the processing overhead is reduced even further for ATM compared to frame relay. The result is that ATM is designed to work in the range of 10s and 100s of Mbps, and in the </a:t>
            </a:r>
            <a:r>
              <a:rPr lang="en-US" dirty="0" err="1">
                <a:latin typeface="Times" pitchFamily="18" charset="0"/>
              </a:rPr>
              <a:t>Gbps</a:t>
            </a:r>
            <a:r>
              <a:rPr lang="en-US" dirty="0">
                <a:latin typeface="Times" pitchFamily="18" charset="0"/>
              </a:rPr>
              <a:t> range. ATM allows the definition of multiple virtual channels with data rates that are dynamically defined at the time the virtual channel is created.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7B5F19-056E-40ED-BB4D-A88F8EA05749}" type="slidenum">
              <a:rPr lang="en-US" smtClean="0"/>
              <a:pPr>
                <a:defRPr/>
              </a:pPr>
              <a:t>83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bwMode="auto">
          <a:ln>
            <a:miter lim="800000"/>
            <a:headEnd/>
            <a:tailEnd/>
          </a:ln>
        </p:spPr>
        <p:txBody>
          <a:bodyPr/>
          <a:lstStyle/>
          <a:p>
            <a:pPr>
              <a:defRPr/>
            </a:pPr>
            <a:fld id="{A7D5C7FA-391F-4638-B219-60AC210A18E7}" type="slidenum">
              <a:rPr lang="en-US" smtClean="0">
                <a:latin typeface="Times New Roman" charset="0"/>
                <a:ea typeface="MS PGothic" pitchFamily="34" charset="-128"/>
              </a:rPr>
              <a:pPr>
                <a:defRPr/>
              </a:pPr>
              <a:t>87</a:t>
            </a:fld>
            <a:endParaRPr lang="en-US">
              <a:latin typeface="Times New Roman" charset="0"/>
              <a:ea typeface="MS PGothic" pitchFamily="34" charset="-128"/>
            </a:endParaRPr>
          </a:p>
        </p:txBody>
      </p:sp>
      <p:sp>
        <p:nvSpPr>
          <p:cNvPr id="175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510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Unguided transmission techniques commonly used for information communications include broadcast radio, terrestrial microwave, and satellite. Infrared transmission is used in some LAN applications. Three general ranges of frequencies are of interest in our discussion of wireless transmission.</a:t>
            </a:r>
          </a:p>
          <a:p>
            <a:r>
              <a:rPr lang="en-US">
                <a:latin typeface="Times" pitchFamily="18" charset="0"/>
              </a:rPr>
              <a:t>	Frequencies in the range of about 1 to 40 GHz are referred to as </a:t>
            </a:r>
            <a:r>
              <a:rPr lang="en-US" b="1">
                <a:latin typeface="Times" pitchFamily="18" charset="0"/>
              </a:rPr>
              <a:t>microwave frequencies</a:t>
            </a:r>
            <a:r>
              <a:rPr lang="en-US">
                <a:latin typeface="Times" pitchFamily="18" charset="0"/>
              </a:rPr>
              <a:t>. At these frequencies, highly directional beams are possible, and microwave is quite suitable for point-to-point transmission. Microwave is also used for satellite communications.</a:t>
            </a:r>
          </a:p>
          <a:p>
            <a:r>
              <a:rPr lang="en-US">
                <a:latin typeface="Times" pitchFamily="18" charset="0"/>
              </a:rPr>
              <a:t>	Frequencies in the range of 30 MHz to 1 GHz are suitable for omnidirectional applications. We refer to this range as the </a:t>
            </a:r>
            <a:r>
              <a:rPr lang="en-US" b="1">
                <a:latin typeface="Times" pitchFamily="18" charset="0"/>
              </a:rPr>
              <a:t>radio</a:t>
            </a:r>
            <a:r>
              <a:rPr lang="en-US">
                <a:latin typeface="Times" pitchFamily="18" charset="0"/>
              </a:rPr>
              <a:t> range.</a:t>
            </a:r>
          </a:p>
          <a:p>
            <a:r>
              <a:rPr lang="en-US">
                <a:latin typeface="Times" pitchFamily="18" charset="0"/>
              </a:rPr>
              <a:t>	Another important frequency range is the infrared portion of the  spectrum, roughly from 3 </a:t>
            </a:r>
            <a:r>
              <a:rPr lang="en-US">
                <a:latin typeface="Symbol" pitchFamily="18" charset="2"/>
                <a:sym typeface="Symbol" pitchFamily="18" charset="2"/>
              </a:rPr>
              <a:t></a:t>
            </a:r>
            <a:r>
              <a:rPr lang="en-US">
                <a:latin typeface="Times" pitchFamily="18" charset="0"/>
              </a:rPr>
              <a:t> 10</a:t>
            </a:r>
            <a:r>
              <a:rPr lang="en-US" baseline="30000">
                <a:latin typeface="Times" pitchFamily="18" charset="0"/>
              </a:rPr>
              <a:t>11</a:t>
            </a:r>
            <a:r>
              <a:rPr lang="en-US">
                <a:latin typeface="Times" pitchFamily="18" charset="0"/>
              </a:rPr>
              <a:t> to 2 </a:t>
            </a:r>
            <a:r>
              <a:rPr lang="en-US">
                <a:latin typeface="Symbol" pitchFamily="18" charset="2"/>
                <a:sym typeface="Symbol" pitchFamily="18" charset="2"/>
              </a:rPr>
              <a:t></a:t>
            </a:r>
            <a:r>
              <a:rPr lang="en-US">
                <a:latin typeface="Times" pitchFamily="18" charset="0"/>
              </a:rPr>
              <a:t> 10</a:t>
            </a:r>
            <a:r>
              <a:rPr lang="en-US" baseline="30000">
                <a:latin typeface="Times" pitchFamily="18" charset="0"/>
              </a:rPr>
              <a:t>14</a:t>
            </a:r>
            <a:r>
              <a:rPr lang="en-US">
                <a:latin typeface="Times" pitchFamily="18" charset="0"/>
              </a:rPr>
              <a:t> Hz. Infrared is useful to local point-to-point and multipoint applications within confined areas, such as a single room.</a:t>
            </a:r>
          </a:p>
          <a:p>
            <a:r>
              <a:rPr lang="en-US">
                <a:latin typeface="Times" pitchFamily="18" charset="0"/>
              </a:rPr>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bwMode="auto">
          <a:ln>
            <a:miter lim="800000"/>
            <a:headEnd/>
            <a:tailEnd/>
          </a:ln>
        </p:spPr>
        <p:txBody>
          <a:bodyPr/>
          <a:lstStyle/>
          <a:p>
            <a:pPr>
              <a:defRPr/>
            </a:pPr>
            <a:fld id="{1E8229E7-93BC-42A5-9E8D-BEBDCE5EFC47}" type="slidenum">
              <a:rPr lang="en-US" smtClean="0">
                <a:latin typeface="Times New Roman" charset="0"/>
                <a:ea typeface="MS PGothic" pitchFamily="34" charset="-128"/>
              </a:rPr>
              <a:pPr>
                <a:defRPr/>
              </a:pPr>
              <a:t>88</a:t>
            </a:fld>
            <a:endParaRPr lang="en-US">
              <a:latin typeface="Times New Roman" charset="0"/>
              <a:ea typeface="MS PGothic" pitchFamily="34" charset="-128"/>
            </a:endParaRPr>
          </a:p>
        </p:txBody>
      </p:sp>
      <p:sp>
        <p:nvSpPr>
          <p:cNvPr id="176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613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For unguided media, transmission and reception are achieved by means of an antenna. An antenna can be defined as an electrical conductor or system of conductors used either for radiating electromagnetic energy or for collecting electromagnetic energy.</a:t>
            </a:r>
          </a:p>
          <a:p>
            <a:r>
              <a:rPr lang="en-US">
                <a:latin typeface="Times" pitchFamily="18" charset="0"/>
              </a:rPr>
              <a:t>	For transmission of a signal, radio-frequency electrical energy from the transmitter is converted into electromagnetic energy by the antenna and radiated into the surrounding environment.</a:t>
            </a:r>
          </a:p>
          <a:p>
            <a:r>
              <a:rPr lang="en-US">
                <a:latin typeface="Times" pitchFamily="18" charset="0"/>
              </a:rPr>
              <a:t>	For reception of a signal, electromagnetic energy impinging on the antenna is converted into radio-frequency electrical energy and fed into the receiver.</a:t>
            </a:r>
          </a:p>
          <a:p>
            <a:r>
              <a:rPr lang="en-US">
                <a:latin typeface="Times" pitchFamily="18" charset="0"/>
              </a:rPr>
              <a:t>	In two-way communication, the same antenna can be and often is used for both transmission and reception. This is possible because antenna characteristics are essentially the same whether an antenna is sending or receiving electromagnetic energy.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ln>
            <a:miter lim="800000"/>
            <a:headEnd/>
            <a:tailEnd/>
          </a:ln>
        </p:spPr>
        <p:txBody>
          <a:bodyPr/>
          <a:lstStyle/>
          <a:p>
            <a:pPr>
              <a:defRPr/>
            </a:pPr>
            <a:fld id="{A7F32D80-81B4-4558-86CB-6EA4FE4D774F}" type="slidenum">
              <a:rPr lang="en-US" smtClean="0">
                <a:ea typeface="MS PGothic" pitchFamily="34" charset="-128"/>
              </a:rPr>
              <a:pPr>
                <a:defRPr/>
              </a:pPr>
              <a:t>5</a:t>
            </a:fld>
            <a:endParaRPr lang="en-US">
              <a:ea typeface="MS PGothic" pitchFamily="34" charset="-128"/>
            </a:endParaRPr>
          </a:p>
        </p:txBody>
      </p:sp>
      <p:sp>
        <p:nvSpPr>
          <p:cNvPr id="1382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824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 transmission may be simplex, half duplex, or full duplex. In </a:t>
            </a:r>
            <a:r>
              <a:rPr lang="en-US" b="1">
                <a:latin typeface="Times" pitchFamily="18" charset="0"/>
              </a:rPr>
              <a:t>simplex</a:t>
            </a:r>
            <a:r>
              <a:rPr lang="en-US">
                <a:latin typeface="Times" pitchFamily="18" charset="0"/>
              </a:rPr>
              <a:t> transmission, signals are transmitted in only one direction; one station is transmitter and the other is receiver. In </a:t>
            </a:r>
            <a:r>
              <a:rPr lang="en-US" b="1">
                <a:latin typeface="Times" pitchFamily="18" charset="0"/>
              </a:rPr>
              <a:t>half-duplex</a:t>
            </a:r>
            <a:r>
              <a:rPr lang="en-US">
                <a:latin typeface="Times" pitchFamily="18" charset="0"/>
              </a:rPr>
              <a:t> operation, both stations may transmit, but only one at a time. In </a:t>
            </a:r>
            <a:r>
              <a:rPr lang="en-US" b="1">
                <a:latin typeface="Times" pitchFamily="18" charset="0"/>
              </a:rPr>
              <a:t>full-duplex</a:t>
            </a:r>
            <a:r>
              <a:rPr lang="en-US">
                <a:latin typeface="Times" pitchFamily="18" charset="0"/>
              </a:rPr>
              <a:t> operation, both stations may transmit simultaneously, and the medium is carrying signals in both directions at the same time. </a:t>
            </a:r>
          </a:p>
          <a:p>
            <a:r>
              <a:rPr lang="en-US">
                <a:latin typeface="Times" pitchFamily="18" charset="0"/>
              </a:rPr>
              <a:t>We should note that the definitions just given are the ones in common use in the United States (ANSI definitions). Elsewhere (ITU-T definitions), the term </a:t>
            </a:r>
            <a:r>
              <a:rPr lang="en-US" i="1">
                <a:latin typeface="Times" pitchFamily="18" charset="0"/>
              </a:rPr>
              <a:t>simplex</a:t>
            </a:r>
            <a:r>
              <a:rPr lang="en-US">
                <a:latin typeface="Times" pitchFamily="18" charset="0"/>
              </a:rPr>
              <a:t> is used to correspond to </a:t>
            </a:r>
            <a:r>
              <a:rPr lang="en-US" i="1">
                <a:latin typeface="Times" pitchFamily="18" charset="0"/>
              </a:rPr>
              <a:t>half duplex</a:t>
            </a:r>
            <a:r>
              <a:rPr lang="en-US">
                <a:latin typeface="Times" pitchFamily="18" charset="0"/>
              </a:rPr>
              <a:t> and </a:t>
            </a:r>
            <a:r>
              <a:rPr lang="en-US" i="1">
                <a:latin typeface="Times" pitchFamily="18" charset="0"/>
              </a:rPr>
              <a:t>duplex</a:t>
            </a:r>
            <a:r>
              <a:rPr lang="en-US">
                <a:latin typeface="Times" pitchFamily="18" charset="0"/>
              </a:rPr>
              <a:t> is used to correspond to </a:t>
            </a:r>
            <a:r>
              <a:rPr lang="en-US" i="1">
                <a:latin typeface="Times" pitchFamily="18" charset="0"/>
              </a:rPr>
              <a:t>full duplex.</a:t>
            </a:r>
            <a:endParaRPr lang="en-US">
              <a:latin typeface="Times"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bwMode="auto">
          <a:ln>
            <a:miter lim="800000"/>
            <a:headEnd/>
            <a:tailEnd/>
          </a:ln>
        </p:spPr>
        <p:txBody>
          <a:bodyPr/>
          <a:lstStyle/>
          <a:p>
            <a:pPr>
              <a:defRPr/>
            </a:pPr>
            <a:fld id="{C3F1827D-1176-4EB5-AC20-B56D6543CB8F}" type="slidenum">
              <a:rPr lang="en-US" smtClean="0">
                <a:latin typeface="Times New Roman" charset="0"/>
                <a:ea typeface="MS PGothic" pitchFamily="34" charset="-128"/>
              </a:rPr>
              <a:pPr>
                <a:defRPr/>
              </a:pPr>
              <a:t>89</a:t>
            </a:fld>
            <a:endParaRPr lang="en-US">
              <a:latin typeface="Times New Roman" charset="0"/>
              <a:ea typeface="MS PGothic" pitchFamily="34" charset="-128"/>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715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An antenna will radiate power in all directions but, typically, does not perform equally well in all directions. A common way to characterize the performance of an antenna is the radiation pattern, which is a graphical representation of the radiation properties of an antenna as a function of space coordinates. </a:t>
            </a:r>
          </a:p>
          <a:p>
            <a:r>
              <a:rPr lang="en-US" dirty="0">
                <a:latin typeface="Times" pitchFamily="18" charset="0"/>
              </a:rPr>
              <a:t>	The simplest pattern is produced by an idealized antenna known as the isotropic antenna. An </a:t>
            </a:r>
            <a:r>
              <a:rPr lang="en-US" b="1" dirty="0">
                <a:latin typeface="Times" pitchFamily="18" charset="0"/>
              </a:rPr>
              <a:t>isotropic antenna</a:t>
            </a:r>
            <a:r>
              <a:rPr lang="en-US" dirty="0">
                <a:latin typeface="Times" pitchFamily="18" charset="0"/>
              </a:rPr>
              <a:t> is a point in space that radiates power in all directions equally. The actual radiation pattern for the isotropic antenna is a sphere with the antenna at the center.</a:t>
            </a:r>
          </a:p>
          <a:p>
            <a:endParaRPr lang="en-US" dirty="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bwMode="auto">
          <a:ln>
            <a:miter lim="800000"/>
            <a:headEnd/>
            <a:tailEnd/>
          </a:ln>
        </p:spPr>
        <p:txBody>
          <a:bodyPr/>
          <a:lstStyle/>
          <a:p>
            <a:pPr>
              <a:defRPr/>
            </a:pPr>
            <a:fld id="{AA8B1666-3D6B-40D5-A90F-E5804273EF4C}" type="slidenum">
              <a:rPr lang="en-US" smtClean="0">
                <a:latin typeface="Times New Roman" charset="0"/>
                <a:ea typeface="MS PGothic" pitchFamily="34" charset="-128"/>
              </a:rPr>
              <a:pPr>
                <a:defRPr/>
              </a:pPr>
              <a:t>90</a:t>
            </a:fld>
            <a:endParaRPr lang="en-US">
              <a:latin typeface="Times New Roman" charset="0"/>
              <a:ea typeface="MS PGothic" pitchFamily="34" charset="-128"/>
            </a:endParaRPr>
          </a:p>
        </p:txBody>
      </p:sp>
      <p:sp>
        <p:nvSpPr>
          <p:cNvPr id="178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818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  An important type of antenna is the </a:t>
            </a:r>
            <a:r>
              <a:rPr lang="en-US" b="1" dirty="0">
                <a:latin typeface="Times" pitchFamily="18" charset="0"/>
              </a:rPr>
              <a:t>parabolic reflective antenna</a:t>
            </a:r>
            <a:r>
              <a:rPr lang="en-US" dirty="0">
                <a:latin typeface="Times" pitchFamily="18" charset="0"/>
              </a:rPr>
              <a:t>, which is used in terrestrial microwave and satellite applications. A parabola is the locus of all points equidistant from a fixed line (the </a:t>
            </a:r>
            <a:r>
              <a:rPr lang="en-US" i="1" dirty="0" err="1">
                <a:latin typeface="Times" pitchFamily="18" charset="0"/>
              </a:rPr>
              <a:t>directrix</a:t>
            </a:r>
            <a:r>
              <a:rPr lang="en-US" dirty="0">
                <a:latin typeface="Times" pitchFamily="18" charset="0"/>
              </a:rPr>
              <a:t>) and a fixed point (the focus) not on the line, as shown in </a:t>
            </a:r>
            <a:r>
              <a:rPr lang="en-US" dirty="0">
                <a:latin typeface="Times New Roman" pitchFamily="18" charset="0"/>
              </a:rPr>
              <a:t>Stallings DCC8e</a:t>
            </a:r>
            <a:r>
              <a:rPr lang="en-US" dirty="0">
                <a:latin typeface="Times" pitchFamily="18" charset="0"/>
              </a:rPr>
              <a:t> Figure 4.5a above. If a parabola is revolved about its axis, the surface generated is called a </a:t>
            </a:r>
            <a:r>
              <a:rPr lang="en-US" i="1" dirty="0" err="1">
                <a:latin typeface="Times" pitchFamily="18" charset="0"/>
              </a:rPr>
              <a:t>paraboloid</a:t>
            </a:r>
            <a:r>
              <a:rPr lang="en-US" dirty="0">
                <a:latin typeface="Times" pitchFamily="18" charset="0"/>
              </a:rPr>
              <a:t>. </a:t>
            </a:r>
          </a:p>
          <a:p>
            <a:r>
              <a:rPr lang="en-US" dirty="0">
                <a:latin typeface="Times" pitchFamily="18" charset="0"/>
              </a:rPr>
              <a:t>	 </a:t>
            </a:r>
            <a:r>
              <a:rPr lang="en-US" i="1" dirty="0" err="1">
                <a:latin typeface="Times" pitchFamily="18" charset="0"/>
              </a:rPr>
              <a:t>Paraboloid</a:t>
            </a:r>
            <a:r>
              <a:rPr lang="en-US" dirty="0">
                <a:latin typeface="Times" pitchFamily="18" charset="0"/>
              </a:rPr>
              <a:t> surfaces are used in </a:t>
            </a:r>
            <a:r>
              <a:rPr lang="en-US" b="1" i="0" baseline="0" dirty="0">
                <a:latin typeface="Times" pitchFamily="18" charset="0"/>
              </a:rPr>
              <a:t>headlights, optical and radio telescopes, and microwave antennas </a:t>
            </a:r>
            <a:r>
              <a:rPr lang="en-US" dirty="0">
                <a:latin typeface="Times" pitchFamily="18" charset="0"/>
              </a:rPr>
              <a:t>because: If a source of electromagnetic energy (or sound) is placed at the focus of the </a:t>
            </a:r>
            <a:r>
              <a:rPr lang="en-US" dirty="0" err="1">
                <a:latin typeface="Times" pitchFamily="18" charset="0"/>
              </a:rPr>
              <a:t>paraboloid</a:t>
            </a:r>
            <a:r>
              <a:rPr lang="en-US" dirty="0">
                <a:latin typeface="Times" pitchFamily="18" charset="0"/>
              </a:rPr>
              <a:t>, and if the </a:t>
            </a:r>
            <a:r>
              <a:rPr lang="en-US" dirty="0" err="1">
                <a:latin typeface="Times" pitchFamily="18" charset="0"/>
              </a:rPr>
              <a:t>paraboloid</a:t>
            </a:r>
            <a:r>
              <a:rPr lang="en-US" dirty="0">
                <a:latin typeface="Times" pitchFamily="18" charset="0"/>
              </a:rPr>
              <a:t> is a reflecting surface, then the wave will bounce back in lines parallel to the axis of the </a:t>
            </a:r>
            <a:r>
              <a:rPr lang="en-US" dirty="0" err="1">
                <a:latin typeface="Times" pitchFamily="18" charset="0"/>
              </a:rPr>
              <a:t>paraboloid</a:t>
            </a:r>
            <a:r>
              <a:rPr lang="en-US" dirty="0">
                <a:latin typeface="Times" pitchFamily="18" charset="0"/>
              </a:rPr>
              <a:t>; as shown in </a:t>
            </a:r>
            <a:r>
              <a:rPr lang="en-US" dirty="0">
                <a:latin typeface="Times New Roman" pitchFamily="18" charset="0"/>
              </a:rPr>
              <a:t>Stallings DCC8e</a:t>
            </a:r>
            <a:r>
              <a:rPr lang="en-US" dirty="0">
                <a:latin typeface="Times" pitchFamily="18" charset="0"/>
              </a:rPr>
              <a:t> Figure 4.5b above. In theory, this effect creates a parallel beam without dispersion. In practice, there will be some dispersion, because the source of energy must occupy more than one point. The larger the diameter of the antenna, the more tightly directional is the beam. On reception, if incoming waves are parallel to the axis of the reflecting </a:t>
            </a:r>
            <a:r>
              <a:rPr lang="en-US" dirty="0" err="1">
                <a:latin typeface="Times" pitchFamily="18" charset="0"/>
              </a:rPr>
              <a:t>paraboloid</a:t>
            </a:r>
            <a:r>
              <a:rPr lang="en-US" dirty="0">
                <a:latin typeface="Times" pitchFamily="18" charset="0"/>
              </a:rPr>
              <a:t>, the resulting signal will be concentrated at the focus.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bwMode="auto">
          <a:ln>
            <a:miter lim="800000"/>
            <a:headEnd/>
            <a:tailEnd/>
          </a:ln>
        </p:spPr>
        <p:txBody>
          <a:bodyPr/>
          <a:lstStyle/>
          <a:p>
            <a:pPr>
              <a:defRPr/>
            </a:pPr>
            <a:fld id="{38CF12C7-DA93-4CFB-B836-C02E4562B872}" type="slidenum">
              <a:rPr lang="en-US" smtClean="0">
                <a:latin typeface="Times New Roman" charset="0"/>
                <a:ea typeface="MS PGothic" pitchFamily="34" charset="-128"/>
              </a:rPr>
              <a:pPr>
                <a:defRPr/>
              </a:pPr>
              <a:t>91</a:t>
            </a:fld>
            <a:endParaRPr lang="en-US">
              <a:latin typeface="Times New Roman" charset="0"/>
              <a:ea typeface="MS PGothic" pitchFamily="34" charset="-128"/>
            </a:endParaRPr>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920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b="1" dirty="0">
                <a:latin typeface="Times" pitchFamily="18" charset="0"/>
              </a:rPr>
              <a:t>Antenna gain</a:t>
            </a:r>
            <a:r>
              <a:rPr lang="en-US" dirty="0">
                <a:latin typeface="Times" pitchFamily="18" charset="0"/>
              </a:rPr>
              <a:t> is a measure of the directionality of an antenna. Antenna gain is defined as the power output, in a particular direction, compared to that produced in any direction by a perfect </a:t>
            </a:r>
            <a:r>
              <a:rPr lang="en-US" dirty="0" err="1">
                <a:latin typeface="Times" pitchFamily="18" charset="0"/>
              </a:rPr>
              <a:t>omnidirectional</a:t>
            </a:r>
            <a:r>
              <a:rPr lang="en-US" dirty="0">
                <a:latin typeface="Times" pitchFamily="18" charset="0"/>
              </a:rPr>
              <a:t> antenna (isotropic antenna). For example, if an antenna has a gain of 3 dB, that antenna improves upon the isotropic antenna in that direction by 3 dB, or a factor of 2. The increased power radiated in a given direction is at the expense of other directions. In effect, increased power is radiated in one direction by reducing the power radiated in other directions. It is important to note that antenna gain does not refer to obtaining more output power than input power but rather to directionality.</a:t>
            </a:r>
          </a:p>
          <a:p>
            <a:r>
              <a:rPr lang="en-US" dirty="0">
                <a:latin typeface="Times" pitchFamily="18" charset="0"/>
              </a:rPr>
              <a:t>	A concept related to that of antenna gain is the </a:t>
            </a:r>
            <a:r>
              <a:rPr lang="en-US" b="1" dirty="0">
                <a:latin typeface="Times" pitchFamily="18" charset="0"/>
              </a:rPr>
              <a:t>effective area</a:t>
            </a:r>
            <a:r>
              <a:rPr lang="en-US" dirty="0">
                <a:latin typeface="Times" pitchFamily="18" charset="0"/>
              </a:rPr>
              <a:t> of an antenna. The effective area of an antenna is related to the physical size of the antenna and to its shape, as shown in equation 4.1.</a:t>
            </a:r>
          </a:p>
          <a:p>
            <a:endParaRPr lang="en-US" dirty="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bwMode="auto">
          <a:ln>
            <a:miter lim="800000"/>
            <a:headEnd/>
            <a:tailEnd/>
          </a:ln>
        </p:spPr>
        <p:txBody>
          <a:bodyPr/>
          <a:lstStyle/>
          <a:p>
            <a:pPr>
              <a:defRPr/>
            </a:pPr>
            <a:fld id="{4B1F216B-C79F-4DAD-B380-FC8122D6811A}" type="slidenum">
              <a:rPr lang="en-US" smtClean="0">
                <a:latin typeface="Times New Roman" charset="0"/>
                <a:ea typeface="MS PGothic" pitchFamily="34" charset="-128"/>
              </a:rPr>
              <a:pPr>
                <a:defRPr/>
              </a:pPr>
              <a:t>92</a:t>
            </a:fld>
            <a:endParaRPr lang="en-US">
              <a:latin typeface="Times New Roman" charset="0"/>
              <a:ea typeface="MS PGothic" pitchFamily="34" charset="-128"/>
            </a:endParaRPr>
          </a:p>
        </p:txBody>
      </p:sp>
      <p:sp>
        <p:nvSpPr>
          <p:cNvPr id="1802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022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The primary use for terrestrial microwave systems is in long haul telecommunications service, as an alternative to coaxial cable or optical fiber. The microwave facility requires far fewer amplifiers or repeaters than coaxial cable over the same distance, (typically every 10-100 km) but requires line-of-sight transmission. Microwave is commonly used for both voice and television transmission. Another increasingly common use of microwave is for short point-to-point links between buildings, for closed-circuit TV or as a data link between local area networks. </a:t>
            </a:r>
          </a:p>
          <a:p>
            <a:r>
              <a:rPr lang="en-US" dirty="0">
                <a:latin typeface="Times" pitchFamily="18" charset="0"/>
              </a:rPr>
              <a:t>	The most common type of microwave antenna is the parabolic "dish”, fixed rigidly to focus a narrow beam on a receiving antenna A typical size is about 3 m in diameter. Microwave antennas are usually located at substantial heights above ground level to extend the range between antennas and to be able to transmit over intervening obstacles. To achieve long-distance transmission, a series of microwave relay towers is used, and point-to-point microwave links are strung together over the desired distance.</a:t>
            </a:r>
          </a:p>
          <a:p>
            <a:r>
              <a:rPr lang="en-US" dirty="0">
                <a:latin typeface="Times" pitchFamily="18" charset="0"/>
              </a:rPr>
              <a:t>	Microwave transmission covers a substantial portion of the electromagnetic spectrum, typically in the range 1 to 40 GHz, with 4-6GHz and now 11GHz bands the most common. The higher the frequency used, the higher the potential bandwidth and therefore the higher the potential data rate. As with any transmission system, a main source of loss is attenuation, related to the square of distance. The effects of rainfall become especially noticeable above 10 GHz. Another source of impairment is interference.</a:t>
            </a:r>
          </a:p>
          <a:p>
            <a:endParaRPr lang="en-US" dirty="0">
              <a:latin typeface="Times"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ln>
            <a:miter lim="800000"/>
            <a:headEnd/>
            <a:tailEnd/>
          </a:ln>
        </p:spPr>
        <p:txBody>
          <a:bodyPr/>
          <a:lstStyle/>
          <a:p>
            <a:pPr>
              <a:defRPr/>
            </a:pPr>
            <a:fld id="{6ACF234B-ED13-4EC4-9BFF-2B7EF0218B3C}" type="slidenum">
              <a:rPr lang="en-US" smtClean="0">
                <a:latin typeface="Times New Roman" charset="0"/>
                <a:ea typeface="MS PGothic" pitchFamily="34" charset="-128"/>
              </a:rPr>
              <a:pPr>
                <a:defRPr/>
              </a:pPr>
              <a:t>93</a:t>
            </a:fld>
            <a:endParaRPr lang="en-US">
              <a:latin typeface="Times New Roman" charset="0"/>
              <a:ea typeface="MS PGothic" pitchFamily="34" charset="-128"/>
            </a:endParaRPr>
          </a:p>
        </p:txBody>
      </p:sp>
      <p:sp>
        <p:nvSpPr>
          <p:cNvPr id="1812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125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A communication satellite is, in effect, a microwave relay station. It is used to link two or more ground-based microwave transmitter/receivers, known as earth stations, or ground stations. The satellite receives transmissions on one frequency band (uplink), amplifies or repeats the signal, and transmits it on another frequency (downlink). A single orbiting satellite will operate on a number of frequency bands, called </a:t>
            </a:r>
            <a:r>
              <a:rPr lang="en-US" b="1" dirty="0">
                <a:latin typeface="Times" pitchFamily="18" charset="0"/>
              </a:rPr>
              <a:t>transponder channels</a:t>
            </a:r>
            <a:r>
              <a:rPr lang="en-US" dirty="0">
                <a:latin typeface="Times" pitchFamily="18" charset="0"/>
              </a:rPr>
              <a:t>, or simply </a:t>
            </a:r>
            <a:r>
              <a:rPr lang="en-US" b="1" dirty="0">
                <a:latin typeface="Times" pitchFamily="18" charset="0"/>
              </a:rPr>
              <a:t>transponders</a:t>
            </a:r>
            <a:r>
              <a:rPr lang="en-US" dirty="0">
                <a:latin typeface="Times" pitchFamily="18" charset="0"/>
              </a:rPr>
              <a:t>. The optimum frequency range for satellite transmission is in the range 1 to 10 GHz. Most satellites providing point-to-point service today use a frequency bandwidth in the range 5.925 to 6.425 GHz for transmission from earth to satellite (uplink) and a bandwidth in the range 3.7 to 4.2 GHz for transmission from satellite to earth (downlink). This combination is referred to as the 4/6-GHz band, but has become saturated. So the 12/14-GHz band has been developed (uplink: 14 - 14.5 GHz; downlink: 11.7 - 12.2 GHz). </a:t>
            </a:r>
          </a:p>
          <a:p>
            <a:r>
              <a:rPr lang="en-US" dirty="0">
                <a:latin typeface="Times New Roman" pitchFamily="18" charset="0"/>
              </a:rPr>
              <a:t>	</a:t>
            </a:r>
            <a:r>
              <a:rPr lang="en-US" dirty="0">
                <a:latin typeface="Times" pitchFamily="18" charset="0"/>
              </a:rPr>
              <a:t>For a communication satellite to function effectively, it is generally required that it remain stationary with respect to its position over the earth to be within the line of sight of its earth stations at all times. To remain stationary, the satellite must have a period of rotation equal to the earth's period of rotation, which occurs at a height of 35,863 km at the equator. Two satellites using the same frequency band, if close enough together, will interfere with each other. To avoid this, current standards require a 4° spacing in the 4/6-GHz band and a 3° spacing at 12/14 GHz. Thus the number of possible satellites is quite limited.</a:t>
            </a:r>
          </a:p>
          <a:p>
            <a:r>
              <a:rPr lang="en-US" dirty="0">
                <a:latin typeface="Times" pitchFamily="18" charset="0"/>
              </a:rPr>
              <a:t>	Among the most important applications for satellites are: Television distribution, Long-distance telephone transmission, Private business networks</a:t>
            </a:r>
            <a:r>
              <a:rPr lang="en-US" dirty="0">
                <a:latin typeface="Times" pitchFamily="18" charset="0"/>
                <a:cs typeface="Times New Roman" pitchFamily="18" charset="0"/>
              </a:rPr>
              <a:t>, and </a:t>
            </a:r>
            <a:r>
              <a:rPr lang="en-US" dirty="0">
                <a:latin typeface="Times" pitchFamily="18" charset="0"/>
              </a:rPr>
              <a:t>Global positioning.</a:t>
            </a:r>
          </a:p>
          <a:p>
            <a:pPr lvl="2"/>
            <a:endParaRPr lang="en-US" dirty="0">
              <a:latin typeface="Times"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bwMode="auto">
          <a:ln>
            <a:miter lim="800000"/>
            <a:headEnd/>
            <a:tailEnd/>
          </a:ln>
        </p:spPr>
        <p:txBody>
          <a:bodyPr/>
          <a:lstStyle/>
          <a:p>
            <a:pPr>
              <a:defRPr/>
            </a:pPr>
            <a:fld id="{BC353A89-15D0-4F83-B8B1-7B85D8445799}" type="slidenum">
              <a:rPr lang="en-US" smtClean="0">
                <a:latin typeface="Times New Roman" charset="0"/>
                <a:ea typeface="MS PGothic" pitchFamily="34" charset="-128"/>
              </a:rPr>
              <a:pPr>
                <a:defRPr/>
              </a:pPr>
              <a:t>94</a:t>
            </a:fld>
            <a:endParaRPr lang="en-US">
              <a:latin typeface="Times New Roman" charset="0"/>
              <a:ea typeface="MS PGothic" pitchFamily="34" charset="-128"/>
            </a:endParaRPr>
          </a:p>
        </p:txBody>
      </p:sp>
      <p:sp>
        <p:nvSpPr>
          <p:cNvPr id="1822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227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a:t>
            </a:r>
            <a:r>
              <a:rPr lang="en-US">
                <a:latin typeface="Times" pitchFamily="18" charset="0"/>
              </a:rPr>
              <a:t> Figure 4.6 depicts in a general way two common configurations for satellite communication. In the first, the satellite is being used to provide a point-to-point link between two distant ground-based antennas.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bwMode="auto">
          <a:ln>
            <a:miter lim="800000"/>
            <a:headEnd/>
            <a:tailEnd/>
          </a:ln>
        </p:spPr>
        <p:txBody>
          <a:bodyPr/>
          <a:lstStyle/>
          <a:p>
            <a:pPr>
              <a:defRPr/>
            </a:pPr>
            <a:fld id="{6F318A0E-0895-425C-BE9D-3321997ACAD4}" type="slidenum">
              <a:rPr lang="en-US" smtClean="0">
                <a:latin typeface="Times New Roman" charset="0"/>
                <a:ea typeface="MS PGothic" pitchFamily="34" charset="-128"/>
              </a:rPr>
              <a:pPr>
                <a:defRPr/>
              </a:pPr>
              <a:t>95</a:t>
            </a:fld>
            <a:endParaRPr lang="en-US">
              <a:latin typeface="Times New Roman" charset="0"/>
              <a:ea typeface="MS PGothic" pitchFamily="34" charset="-128"/>
            </a:endParaRPr>
          </a:p>
        </p:txBody>
      </p:sp>
      <p:sp>
        <p:nvSpPr>
          <p:cNvPr id="1832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330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a:t>
            </a:r>
            <a:r>
              <a:rPr lang="en-US">
                <a:latin typeface="Times" pitchFamily="18" charset="0"/>
              </a:rPr>
              <a:t> Figure 4.6 depicts in a general way two common configurations for satellite communication. In the second, the satellite provides communications between one ground-based transmitter and a number of ground-based receivers.</a:t>
            </a:r>
          </a:p>
          <a:p>
            <a:endParaRPr 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bwMode="auto">
          <a:ln>
            <a:miter lim="800000"/>
            <a:headEnd/>
            <a:tailEnd/>
          </a:ln>
        </p:spPr>
        <p:txBody>
          <a:bodyPr/>
          <a:lstStyle/>
          <a:p>
            <a:pPr>
              <a:defRPr/>
            </a:pPr>
            <a:fld id="{FDE0411D-C848-4634-9C01-57FF3103FE56}" type="slidenum">
              <a:rPr lang="en-US" smtClean="0">
                <a:latin typeface="Times New Roman" charset="0"/>
                <a:ea typeface="MS PGothic" pitchFamily="34" charset="-128"/>
              </a:rPr>
              <a:pPr>
                <a:defRPr/>
              </a:pPr>
              <a:t>96</a:t>
            </a:fld>
            <a:endParaRPr lang="en-US">
              <a:latin typeface="Times New Roman" charset="0"/>
              <a:ea typeface="MS PGothic" pitchFamily="34" charset="-128"/>
            </a:endParaRPr>
          </a:p>
        </p:txBody>
      </p:sp>
      <p:sp>
        <p:nvSpPr>
          <p:cNvPr id="184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2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b="1">
                <a:latin typeface="Times" pitchFamily="18" charset="0"/>
              </a:rPr>
              <a:t>Radio</a:t>
            </a:r>
            <a:r>
              <a:rPr lang="en-US">
                <a:latin typeface="Times" pitchFamily="18" charset="0"/>
              </a:rPr>
              <a:t> is a general term used to encompass frequencies in the range of 3 kHz to 300 GHz. We are using the informal term </a:t>
            </a:r>
            <a:r>
              <a:rPr lang="en-US" b="1">
                <a:latin typeface="Times" pitchFamily="18" charset="0"/>
              </a:rPr>
              <a:t>broadcast radio</a:t>
            </a:r>
            <a:r>
              <a:rPr lang="en-US">
                <a:latin typeface="Times" pitchFamily="18" charset="0"/>
              </a:rPr>
              <a:t> to cover the VHF and part of the UHF band: 30 MHz to 1 GHz. This range covers FM radio and UHF and VHF television. This range is also used for a number of data networking applications. The principal difference between broadcast radio and microwave is that the former is omnidirectional and the latter is directional. Thus broadcast radio does not require dish-shaped antennas, and the antennas need not be rigidly mounted to a precise alignment.</a:t>
            </a:r>
          </a:p>
          <a:p>
            <a:r>
              <a:rPr lang="en-US">
                <a:latin typeface="Times" pitchFamily="18" charset="0"/>
              </a:rPr>
              <a:t>	The range 30 MHz to 1 GHz is an effective one for broadcast communications. Unlike the case for lower-frequency electromagnetic waves, the ionosphere is transparent to radio waves above 30 MHz. Thus transmission is limited  to the line of sight, and distant transmitters will not interfere with each other due to reflection from the atmosphere. Unlike the higher frequencies of the microwave region, broadcast radio waves are less sensitive to attenuation from rainfall. A prime source of impairment for broadcast radio waves is multipath interference. Reflection from land, water, and natural or human-made objects can create multiple paths between antennas, eg ghosting on TV pictures.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bwMode="auto">
          <a:ln>
            <a:miter lim="800000"/>
            <a:headEnd/>
            <a:tailEnd/>
          </a:ln>
        </p:spPr>
        <p:txBody>
          <a:bodyPr/>
          <a:lstStyle/>
          <a:p>
            <a:pPr>
              <a:defRPr/>
            </a:pPr>
            <a:fld id="{0B0BE742-8602-4A0E-BDE2-C9A1544F4112}" type="slidenum">
              <a:rPr lang="en-US" smtClean="0">
                <a:latin typeface="Times New Roman" charset="0"/>
                <a:ea typeface="MS PGothic" pitchFamily="34" charset="-128"/>
              </a:rPr>
              <a:pPr>
                <a:defRPr/>
              </a:pPr>
              <a:t>97</a:t>
            </a:fld>
            <a:endParaRPr lang="en-US">
              <a:latin typeface="Times New Roman" charset="0"/>
              <a:ea typeface="MS PGothic" pitchFamily="34" charset="-128"/>
            </a:endParaRPr>
          </a:p>
        </p:txBody>
      </p:sp>
      <p:sp>
        <p:nvSpPr>
          <p:cNvPr id="1853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534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Infrared communications is achieved using transmitters/receivers (transceivers) that modulate </a:t>
            </a:r>
            <a:r>
              <a:rPr lang="en-US" dirty="0" err="1">
                <a:latin typeface="Times" pitchFamily="18" charset="0"/>
              </a:rPr>
              <a:t>noncoherent</a:t>
            </a:r>
            <a:r>
              <a:rPr lang="en-US" dirty="0">
                <a:latin typeface="Times" pitchFamily="18" charset="0"/>
              </a:rPr>
              <a:t> infrared light. Transceivers must be within the line of sight of each other either directly or via reflection from a light-colored surface such as the ceiling of a room.</a:t>
            </a:r>
          </a:p>
          <a:p>
            <a:r>
              <a:rPr lang="en-US" dirty="0">
                <a:latin typeface="Times" pitchFamily="18" charset="0"/>
              </a:rPr>
              <a:t>	One important difference between infrared and microwave transmission is that the former does not penetrate walls. Thus the security and interference problems encountered in microwave systems are not present. Furthermore, there is no frequency allocation issue with infrared, because no licensing is required.</a:t>
            </a:r>
          </a:p>
          <a:p>
            <a:endParaRPr lang="en-US" dirty="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bwMode="auto">
          <a:ln>
            <a:miter lim="800000"/>
            <a:headEnd/>
            <a:tailEnd/>
          </a:ln>
        </p:spPr>
        <p:txBody>
          <a:bodyPr/>
          <a:lstStyle/>
          <a:p>
            <a:pPr>
              <a:defRPr/>
            </a:pPr>
            <a:fld id="{8D0E0617-D5AD-4A48-A0A0-6F078EE26851}" type="slidenum">
              <a:rPr lang="en-US" smtClean="0">
                <a:latin typeface="Times New Roman" charset="0"/>
                <a:ea typeface="MS PGothic" pitchFamily="34" charset="-128"/>
              </a:rPr>
              <a:pPr>
                <a:defRPr/>
              </a:pPr>
              <a:t>98</a:t>
            </a:fld>
            <a:endParaRPr lang="en-US">
              <a:latin typeface="Times New Roman" charset="0"/>
              <a:ea typeface="MS PGothic" pitchFamily="34" charset="-128"/>
            </a:endParaRPr>
          </a:p>
        </p:txBody>
      </p:sp>
      <p:sp>
        <p:nvSpPr>
          <p:cNvPr id="186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637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A signal radiated from an antenna travels along one of three routes: ground wave, sky wave, or line of sight (LOS), as shown in </a:t>
            </a:r>
            <a:r>
              <a:rPr lang="en-US" dirty="0">
                <a:latin typeface="Times New Roman" pitchFamily="18" charset="0"/>
              </a:rPr>
              <a:t>Stallings DCC8e</a:t>
            </a:r>
            <a:r>
              <a:rPr lang="en-US" dirty="0">
                <a:latin typeface="Times" pitchFamily="18" charset="0"/>
              </a:rPr>
              <a:t> Figure 4.8.</a:t>
            </a:r>
          </a:p>
          <a:p>
            <a:r>
              <a:rPr lang="en-US" dirty="0">
                <a:latin typeface="Times" pitchFamily="18" charset="0"/>
              </a:rPr>
              <a:t>	Ground wave propagation more or less follows the contour of the earth and can propagate considerable distances, well over the visual horizon. This effect is found in frequencies up to about 2 </a:t>
            </a:r>
            <a:r>
              <a:rPr lang="en-US" dirty="0" err="1">
                <a:latin typeface="Times" pitchFamily="18" charset="0"/>
              </a:rPr>
              <a:t>MHz.</a:t>
            </a:r>
            <a:r>
              <a:rPr lang="en-US" dirty="0">
                <a:latin typeface="Times" pitchFamily="18" charset="0"/>
              </a:rPr>
              <a:t> Several factors account for the tendency of electromagnetic wave in this frequency band to follow the earth's curvature. One factor is that the electromagnetic wave induces a current in the earth's surface, the result of which is to slow the </a:t>
            </a:r>
            <a:r>
              <a:rPr lang="en-US" dirty="0" err="1">
                <a:latin typeface="Times" pitchFamily="18" charset="0"/>
              </a:rPr>
              <a:t>wavefront</a:t>
            </a:r>
            <a:r>
              <a:rPr lang="en-US" dirty="0">
                <a:latin typeface="Times" pitchFamily="18" charset="0"/>
              </a:rPr>
              <a:t> near the earth, causing the </a:t>
            </a:r>
            <a:r>
              <a:rPr lang="en-US" dirty="0" err="1">
                <a:latin typeface="Times" pitchFamily="18" charset="0"/>
              </a:rPr>
              <a:t>wavefront</a:t>
            </a:r>
            <a:r>
              <a:rPr lang="en-US" dirty="0">
                <a:latin typeface="Times" pitchFamily="18" charset="0"/>
              </a:rPr>
              <a:t> to tilt downward and hence follow the earth's curvature. Another factor is diffraction, which is a phenomenon having to do with the behavior of electromagnetic waves in the presence of obstacles. Electromagnetic waves in this frequency range are scattered by the atmosphere in such a way that they do not penetrate the upper atmosphere. The best-known example of ground wave communication is AM radio.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ln>
            <a:miter lim="800000"/>
            <a:headEnd/>
            <a:tailEnd/>
          </a:ln>
        </p:spPr>
        <p:txBody>
          <a:bodyPr/>
          <a:lstStyle/>
          <a:p>
            <a:pPr>
              <a:defRPr/>
            </a:pPr>
            <a:fld id="{20DB6DFB-3558-4BE3-B0B4-5570EB69826D}" type="slidenum">
              <a:rPr lang="en-US" smtClean="0">
                <a:ea typeface="MS PGothic" pitchFamily="34" charset="-128"/>
              </a:rPr>
              <a:pPr>
                <a:defRPr/>
              </a:pPr>
              <a:t>6</a:t>
            </a:fld>
            <a:endParaRPr lang="en-US">
              <a:ea typeface="MS PGothic" pitchFamily="34" charset="-128"/>
            </a:endParaRPr>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926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 this book, we are concerned with electromagnetic signals used as a means to transmit data. The signal is a function of time, but it can also be expressed as a function of frequency; that is, the signal consists of components of different frequencies. It turns out that the </a:t>
            </a:r>
            <a:r>
              <a:rPr lang="en-US" b="1">
                <a:latin typeface="Times" pitchFamily="18" charset="0"/>
              </a:rPr>
              <a:t>frequency domain</a:t>
            </a:r>
            <a:r>
              <a:rPr lang="en-US">
                <a:latin typeface="Times" pitchFamily="18" charset="0"/>
              </a:rPr>
              <a:t> view of a signal is more important to an understanding of data transmission than a </a:t>
            </a:r>
            <a:r>
              <a:rPr lang="en-US" b="1">
                <a:latin typeface="Times" pitchFamily="18" charset="0"/>
              </a:rPr>
              <a:t>time domain</a:t>
            </a:r>
            <a:r>
              <a:rPr lang="en-US">
                <a:latin typeface="Times" pitchFamily="18" charset="0"/>
              </a:rPr>
              <a:t> view.</a:t>
            </a:r>
          </a:p>
          <a:p>
            <a:r>
              <a:rPr lang="en-US">
                <a:latin typeface="Times" pitchFamily="18" charset="0"/>
              </a:rPr>
              <a:t>Viewed as a function of time, an electromagnetic signal can be either analog or digital. An </a:t>
            </a:r>
            <a:r>
              <a:rPr lang="en-US" b="1">
                <a:latin typeface="Times" pitchFamily="18" charset="0"/>
              </a:rPr>
              <a:t>analog signal</a:t>
            </a:r>
            <a:r>
              <a:rPr lang="en-US">
                <a:latin typeface="Times" pitchFamily="18" charset="0"/>
              </a:rPr>
              <a:t> is one in which the signal intensity varies in a smooth fashion over time. </a:t>
            </a:r>
            <a:r>
              <a:rPr lang="en-US">
                <a:solidFill>
                  <a:srgbClr val="000000"/>
                </a:solidFill>
                <a:latin typeface="Times" pitchFamily="18" charset="0"/>
              </a:rPr>
              <a:t>A </a:t>
            </a:r>
            <a:r>
              <a:rPr lang="en-US" b="1">
                <a:solidFill>
                  <a:srgbClr val="000000"/>
                </a:solidFill>
                <a:latin typeface="Times" pitchFamily="18" charset="0"/>
              </a:rPr>
              <a:t>digital signal</a:t>
            </a:r>
            <a:r>
              <a:rPr lang="en-US">
                <a:solidFill>
                  <a:srgbClr val="000000"/>
                </a:solidFill>
                <a:latin typeface="Times" pitchFamily="18" charset="0"/>
              </a:rPr>
              <a:t> is one in which the signal intensity maintains a constant level for some period of time and then abruptly changes to another constant level.</a:t>
            </a:r>
            <a:r>
              <a:rPr lang="en-US">
                <a:latin typeface="Times" pitchFamily="18" charset="0"/>
              </a:rPr>
              <a:t> </a:t>
            </a:r>
            <a:r>
              <a:rPr lang="en-US"/>
              <a:t>This is an idealized definition. In fact, the transition from one voltage level to another will not be instantaneous, but there will be a small transition period.</a:t>
            </a:r>
          </a:p>
          <a:p>
            <a:r>
              <a:rPr lang="en-US">
                <a:latin typeface="Times" pitchFamily="18" charset="0"/>
              </a:rPr>
              <a:t>The simplest sort of signal is a </a:t>
            </a:r>
            <a:r>
              <a:rPr lang="en-US" b="1">
                <a:latin typeface="Times" pitchFamily="18" charset="0"/>
              </a:rPr>
              <a:t>periodic signal</a:t>
            </a:r>
            <a:r>
              <a:rPr lang="en-US">
                <a:latin typeface="Times" pitchFamily="18" charset="0"/>
              </a:rPr>
              <a:t>, in which the same signal pattern repeats over time. Otherwise, a signal is </a:t>
            </a:r>
            <a:r>
              <a:rPr lang="en-US" b="1">
                <a:latin typeface="Times" pitchFamily="18" charset="0"/>
              </a:rPr>
              <a:t>aperiodic</a:t>
            </a:r>
            <a:r>
              <a:rPr lang="en-US">
                <a:latin typeface="Times" pitchFamily="18" charset="0"/>
              </a:rPr>
              <a:t>.</a:t>
            </a:r>
          </a:p>
          <a:p>
            <a:endParaRPr lang="en-US">
              <a:latin typeface="Times"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ln>
            <a:miter lim="800000"/>
            <a:headEnd/>
            <a:tailEnd/>
          </a:ln>
        </p:spPr>
        <p:txBody>
          <a:bodyPr/>
          <a:lstStyle/>
          <a:p>
            <a:pPr>
              <a:defRPr/>
            </a:pPr>
            <a:fld id="{8907B074-8309-4410-9EC7-8378663946EC}" type="slidenum">
              <a:rPr lang="en-US" smtClean="0">
                <a:latin typeface="Times New Roman" charset="0"/>
                <a:ea typeface="MS PGothic" pitchFamily="34" charset="-128"/>
              </a:rPr>
              <a:pPr>
                <a:defRPr/>
              </a:pPr>
              <a:t>99</a:t>
            </a:fld>
            <a:endParaRPr lang="en-US">
              <a:latin typeface="Times New Roman" charset="0"/>
              <a:ea typeface="MS PGothic" pitchFamily="34" charset="-128"/>
            </a:endParaRPr>
          </a:p>
        </p:txBody>
      </p:sp>
      <p:sp>
        <p:nvSpPr>
          <p:cNvPr id="187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739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pitchFamily="18" charset="0"/>
              </a:rPr>
              <a:t>Sky wave propagation is used for amateur radio, CB radio, and international broadcasts such as BBC and Voice of America. With sky wave propagation, a signal from an earth-based antenna is reflected from the ionized layer of the upper atmosphere (ionosphere) back down to earth. Although it appears the wave is reflected from the ionosphere as if the ionosphere were a hard reflecting surface, the effect is in fact caused by refraction. Refraction is described subsequently. A sky wave signal can travel through a number of hops, bouncing back and forth between the ionosphere and the earth's surface, as shown in </a:t>
            </a:r>
            <a:r>
              <a:rPr lang="en-US" dirty="0">
                <a:latin typeface="Times New Roman" pitchFamily="18" charset="0"/>
              </a:rPr>
              <a:t>Stallings DCC8e</a:t>
            </a:r>
            <a:r>
              <a:rPr lang="en-US" dirty="0">
                <a:latin typeface="Times" pitchFamily="18" charset="0"/>
              </a:rPr>
              <a:t> Figure 4.8b. With this propagation mode, a signal can be picked up thousands of kilometers from the transmitter.</a:t>
            </a:r>
          </a:p>
          <a:p>
            <a:endParaRPr lang="en-US" dirty="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bwMode="auto">
          <a:ln>
            <a:miter lim="800000"/>
            <a:headEnd/>
            <a:tailEnd/>
          </a:ln>
        </p:spPr>
        <p:txBody>
          <a:bodyPr/>
          <a:lstStyle/>
          <a:p>
            <a:pPr>
              <a:defRPr/>
            </a:pPr>
            <a:fld id="{38FD2989-F6B9-46FF-A08D-6540EFD4DB7E}" type="slidenum">
              <a:rPr lang="en-US" smtClean="0">
                <a:latin typeface="Times New Roman" charset="0"/>
                <a:ea typeface="MS PGothic" pitchFamily="34" charset="-128"/>
              </a:rPr>
              <a:pPr>
                <a:defRPr/>
              </a:pPr>
              <a:t>100</a:t>
            </a:fld>
            <a:endParaRPr lang="en-US">
              <a:latin typeface="Times New Roman" charset="0"/>
              <a:ea typeface="MS PGothic" pitchFamily="34" charset="-128"/>
            </a:endParaRPr>
          </a:p>
        </p:txBody>
      </p:sp>
      <p:sp>
        <p:nvSpPr>
          <p:cNvPr id="188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842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Above 30 MHz, neither ground wave nor sky wave propagation modes operate, and communication must be by line of sight (</a:t>
            </a:r>
            <a:r>
              <a:rPr lang="en-US">
                <a:latin typeface="Times New Roman" pitchFamily="18" charset="0"/>
              </a:rPr>
              <a:t>Stallings DCC8e</a:t>
            </a:r>
            <a:r>
              <a:rPr lang="en-US">
                <a:latin typeface="Times" pitchFamily="18" charset="0"/>
              </a:rPr>
              <a:t> Figure 4.8c). For satellite communication, a signal above 30 MHz is not reflected by the ionosphere and therefore a signal can be transmitted between an earth station and a satellite overhead that is not beyond the horizon. For ground-based communication, the transmitting and receiving antennas must be within an </a:t>
            </a:r>
            <a:r>
              <a:rPr lang="en-US" i="1">
                <a:latin typeface="Times" pitchFamily="18" charset="0"/>
              </a:rPr>
              <a:t>effective</a:t>
            </a:r>
            <a:r>
              <a:rPr lang="en-US">
                <a:latin typeface="Times" pitchFamily="18" charset="0"/>
              </a:rPr>
              <a:t> line of sight of each other. The term </a:t>
            </a:r>
            <a:r>
              <a:rPr lang="en-US" i="1">
                <a:latin typeface="Times" pitchFamily="18" charset="0"/>
              </a:rPr>
              <a:t>effective</a:t>
            </a:r>
            <a:r>
              <a:rPr lang="en-US">
                <a:latin typeface="Times" pitchFamily="18" charset="0"/>
              </a:rPr>
              <a:t> is used because microwaves are bent or refracted by the atmosphere. The amount and even the direction of the bend depends on conditions, but generally microwaves are bent with the curvature of the earth and will therefore propagate farther than the optical line of sight. In this book, we are almost exclusively concerned with LOS communications.</a:t>
            </a:r>
          </a:p>
          <a:p>
            <a:endParaRPr lang="en-US">
              <a:latin typeface="Times"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ln>
            <a:miter lim="800000"/>
            <a:headEnd/>
            <a:tailEnd/>
          </a:ln>
        </p:spPr>
        <p:txBody>
          <a:bodyPr/>
          <a:lstStyle/>
          <a:p>
            <a:pPr>
              <a:defRPr/>
            </a:pPr>
            <a:fld id="{172AC515-512A-4024-804E-898E269F599F}" type="slidenum">
              <a:rPr lang="en-US" smtClean="0">
                <a:latin typeface="Times New Roman" charset="0"/>
                <a:ea typeface="MS PGothic" pitchFamily="34" charset="-128"/>
              </a:rPr>
              <a:pPr>
                <a:defRPr/>
              </a:pPr>
              <a:t>101</a:t>
            </a:fld>
            <a:endParaRPr lang="en-US">
              <a:latin typeface="Times New Roman" charset="0"/>
              <a:ea typeface="MS PGothic" pitchFamily="34" charset="-128"/>
            </a:endParaRPr>
          </a:p>
        </p:txBody>
      </p:sp>
      <p:sp>
        <p:nvSpPr>
          <p:cNvPr id="189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dirty="0">
                <a:latin typeface="Times New Roman" pitchFamily="18" charset="0"/>
              </a:rPr>
              <a:t>Stallings DCC8e</a:t>
            </a:r>
            <a:r>
              <a:rPr lang="en-US" dirty="0">
                <a:latin typeface="Times" pitchFamily="18" charset="0"/>
              </a:rPr>
              <a:t> section 3.3 discussed various transmission impairments common to both guided and wireless transmission. In this section, we extend the discussion to examine some impairments specific to wireless line-of-sight transmission.</a:t>
            </a:r>
          </a:p>
          <a:p>
            <a:r>
              <a:rPr lang="en-US" dirty="0">
                <a:latin typeface="Times" pitchFamily="18" charset="0"/>
              </a:rPr>
              <a:t>	</a:t>
            </a:r>
            <a:r>
              <a:rPr lang="en-US" dirty="0">
                <a:solidFill>
                  <a:srgbClr val="000000"/>
                </a:solidFill>
                <a:latin typeface="Times" pitchFamily="18" charset="0"/>
              </a:rPr>
              <a:t>For any type of wireless communication the signal disperses with distance. Therefore, an antenna with a fixed area will receive less signal power the farther it is from the transmitting antenna. For satellite communication this is the primary mode of signal loss. Even if no other sources of attenuation or impairment are assumed, a transmitted signal attenuates over distance because the signal is being spread over a larger and larger area. This form of attenuation is known as </a:t>
            </a:r>
            <a:r>
              <a:rPr lang="en-US" b="1" dirty="0">
                <a:solidFill>
                  <a:srgbClr val="000000"/>
                </a:solidFill>
                <a:latin typeface="Times" pitchFamily="18" charset="0"/>
              </a:rPr>
              <a:t>free space loss.</a:t>
            </a:r>
          </a:p>
          <a:p>
            <a:r>
              <a:rPr lang="en-US" b="1" dirty="0">
                <a:solidFill>
                  <a:srgbClr val="000000"/>
                </a:solidFill>
                <a:latin typeface="Times" pitchFamily="18" charset="0"/>
              </a:rPr>
              <a:t>	</a:t>
            </a:r>
            <a:r>
              <a:rPr lang="en-US" dirty="0">
                <a:latin typeface="Times" pitchFamily="18" charset="0"/>
              </a:rPr>
              <a:t>An additional loss between the transmitting and receiving antennas is atmospheric absorption. Water vapor and oxygen contribute most to attenuation. A peak attenuation occurs in the vicinity of 22 GHz due to water vapor. At frequencies below 15 GHz, the attenuation is less. The presence of oxygen results in an absorption peak in the vicinity of 60 GHz but contributes less at frequencies below 30 GHz. Rain and fog (suspended water droplets) cause scattering of radio waves that results in attenuation.</a:t>
            </a:r>
          </a:p>
          <a:p>
            <a:r>
              <a:rPr lang="en-US" dirty="0">
                <a:latin typeface="Times" pitchFamily="18" charset="0"/>
              </a:rPr>
              <a:t>	</a:t>
            </a:r>
            <a:r>
              <a:rPr lang="en-US" dirty="0">
                <a:solidFill>
                  <a:srgbClr val="000000"/>
                </a:solidFill>
                <a:latin typeface="Times" pitchFamily="18" charset="0"/>
              </a:rPr>
              <a:t>For some wireless systems, there are obstacles in abundance. The signal can be reflected by such obstacles so that multiple copies of the signal with varying delays can be received, resulting in multipath interference. Depending on the differences in the path lengths of the direct and reflected waves, the composite signal can be either larger or smaller than the direct signal.</a:t>
            </a:r>
          </a:p>
          <a:p>
            <a:r>
              <a:rPr lang="en-US" dirty="0">
                <a:solidFill>
                  <a:srgbClr val="000000"/>
                </a:solidFill>
                <a:latin typeface="Times" pitchFamily="18" charset="0"/>
              </a:rPr>
              <a:t>	Radio waves are refracted (or bent) when they propagate through the atmosphere. Normally, the speed of the signal increases with altitude, causing radio waves to bend downward. However, on occasion, weather conditions may lead to variations in speed with height that differ significantly from the typical variations. This may result in a situation in which only a fraction or no part of the line-of-sight wave reaches the receiving antenna.</a:t>
            </a:r>
          </a:p>
          <a:p>
            <a:endParaRPr lang="en-US" dirty="0">
              <a:solidFill>
                <a:srgbClr val="000000"/>
              </a:solidFill>
              <a:latin typeface="Times"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bwMode="auto">
          <a:ln>
            <a:miter lim="800000"/>
            <a:headEnd/>
            <a:tailEnd/>
          </a:ln>
        </p:spPr>
        <p:txBody>
          <a:bodyPr/>
          <a:lstStyle/>
          <a:p>
            <a:pPr>
              <a:defRPr/>
            </a:pPr>
            <a:fld id="{9DE6B9C7-CE87-4C9E-9827-48598678A368}" type="slidenum">
              <a:rPr lang="en-US" smtClean="0">
                <a:latin typeface="Times New Roman" charset="0"/>
                <a:ea typeface="MS PGothic" pitchFamily="34" charset="-128"/>
              </a:rPr>
              <a:pPr>
                <a:defRPr/>
              </a:pPr>
              <a:t>102</a:t>
            </a:fld>
            <a:endParaRPr lang="en-US">
              <a:latin typeface="Times New Roman" charset="0"/>
              <a:ea typeface="MS PGothic" pitchFamily="34" charset="-128"/>
            </a:endParaRPr>
          </a:p>
        </p:txBody>
      </p:sp>
      <p:sp>
        <p:nvSpPr>
          <p:cNvPr id="1904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90468" name="Rectangle 3"/>
          <p:cNvSpPr>
            <a:spLocks noGrp="1" noChangeArrowheads="1"/>
          </p:cNvSpPr>
          <p:nvPr>
            <p:ph type="body" idx="1"/>
          </p:nvPr>
        </p:nvSpPr>
        <p:spPr bwMode="auto">
          <a:solidFill>
            <a:srgbClr val="FFFFFF"/>
          </a:solidFill>
        </p:spPr>
        <p:txBody>
          <a:bodyPr wrap="square" numCol="1" anchor="t" anchorCtr="0" compatLnSpc="1">
            <a:prstTxWarp prst="textNoShape">
              <a:avLst/>
            </a:prstTxWarp>
          </a:bodyPr>
          <a:lstStyle/>
          <a:p>
            <a:r>
              <a:rPr lang="en-US">
                <a:latin typeface="Times New Roman" pitchFamily="18" charset="0"/>
              </a:rPr>
              <a:t>Stallings DCC8e Chapter 4 summary.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ln>
            <a:miter lim="800000"/>
            <a:headEnd/>
            <a:tailEnd/>
          </a:ln>
        </p:spPr>
        <p:txBody>
          <a:bodyPr/>
          <a:lstStyle/>
          <a:p>
            <a:pPr>
              <a:defRPr/>
            </a:pPr>
            <a:fld id="{7F7F55BA-C8DA-40BC-859F-6175EAA2E8EB}" type="slidenum">
              <a:rPr lang="en-US" smtClean="0">
                <a:latin typeface="Times New Roman" charset="0"/>
                <a:ea typeface="MS PGothic" pitchFamily="34" charset="-128"/>
              </a:rPr>
              <a:pPr>
                <a:defRPr/>
              </a:pPr>
              <a:t>103</a:t>
            </a:fld>
            <a:endParaRPr lang="en-US">
              <a:latin typeface="Times New Roman" charset="0"/>
              <a:ea typeface="MS PGothic" pitchFamily="34" charset="-128"/>
            </a:endParaRPr>
          </a:p>
        </p:txBody>
      </p:sp>
      <p:sp>
        <p:nvSpPr>
          <p:cNvPr id="191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149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Unguided transmission techniques commonly used for information communications include broadcast radio, terrestrial microwave, and satellite. Infrared transmission is used in some LAN applications. Three general ranges of frequencies are of interest in our discussion of wireless transmission.</a:t>
            </a:r>
          </a:p>
          <a:p>
            <a:r>
              <a:rPr lang="en-US">
                <a:latin typeface="Times" pitchFamily="18" charset="0"/>
              </a:rPr>
              <a:t>	Frequencies in the range of about 1 to 40 GHz are referred to as </a:t>
            </a:r>
            <a:r>
              <a:rPr lang="en-US" b="1">
                <a:latin typeface="Times" pitchFamily="18" charset="0"/>
              </a:rPr>
              <a:t>microwave frequencies</a:t>
            </a:r>
            <a:r>
              <a:rPr lang="en-US">
                <a:latin typeface="Times" pitchFamily="18" charset="0"/>
              </a:rPr>
              <a:t>. At these frequencies, highly directional beams are possible, and microwave is quite suitable for point-to-point transmission. Microwave is also used for satellite communications.</a:t>
            </a:r>
          </a:p>
          <a:p>
            <a:r>
              <a:rPr lang="en-US">
                <a:latin typeface="Times" pitchFamily="18" charset="0"/>
              </a:rPr>
              <a:t>	Frequencies in the range of 30 MHz to 1 GHz are suitable for omnidirectional applications. We refer to this range as the </a:t>
            </a:r>
            <a:r>
              <a:rPr lang="en-US" b="1">
                <a:latin typeface="Times" pitchFamily="18" charset="0"/>
              </a:rPr>
              <a:t>radio</a:t>
            </a:r>
            <a:r>
              <a:rPr lang="en-US">
                <a:latin typeface="Times" pitchFamily="18" charset="0"/>
              </a:rPr>
              <a:t> range.</a:t>
            </a:r>
          </a:p>
          <a:p>
            <a:r>
              <a:rPr lang="en-US">
                <a:latin typeface="Times" pitchFamily="18" charset="0"/>
              </a:rPr>
              <a:t>	Another important frequency range is the infrared portion of the  spectrum, roughly from 3 </a:t>
            </a:r>
            <a:r>
              <a:rPr lang="en-US">
                <a:latin typeface="Symbol" pitchFamily="18" charset="2"/>
                <a:sym typeface="Symbol" pitchFamily="18" charset="2"/>
              </a:rPr>
              <a:t></a:t>
            </a:r>
            <a:r>
              <a:rPr lang="en-US">
                <a:latin typeface="Times" pitchFamily="18" charset="0"/>
              </a:rPr>
              <a:t> 10</a:t>
            </a:r>
            <a:r>
              <a:rPr lang="en-US" baseline="30000">
                <a:latin typeface="Times" pitchFamily="18" charset="0"/>
              </a:rPr>
              <a:t>11</a:t>
            </a:r>
            <a:r>
              <a:rPr lang="en-US">
                <a:latin typeface="Times" pitchFamily="18" charset="0"/>
              </a:rPr>
              <a:t> to 2 </a:t>
            </a:r>
            <a:r>
              <a:rPr lang="en-US">
                <a:latin typeface="Symbol" pitchFamily="18" charset="2"/>
                <a:sym typeface="Symbol" pitchFamily="18" charset="2"/>
              </a:rPr>
              <a:t></a:t>
            </a:r>
            <a:r>
              <a:rPr lang="en-US">
                <a:latin typeface="Times" pitchFamily="18" charset="0"/>
              </a:rPr>
              <a:t> 10</a:t>
            </a:r>
            <a:r>
              <a:rPr lang="en-US" baseline="30000">
                <a:latin typeface="Times" pitchFamily="18" charset="0"/>
              </a:rPr>
              <a:t>14</a:t>
            </a:r>
            <a:r>
              <a:rPr lang="en-US">
                <a:latin typeface="Times" pitchFamily="18" charset="0"/>
              </a:rPr>
              <a:t> Hz. Infrared is useful to local point-to-point and multipoint applications within confined areas, such as a single room.</a:t>
            </a:r>
          </a:p>
          <a:p>
            <a:r>
              <a:rPr lang="en-US">
                <a:latin typeface="Times" pitchFamily="18" charset="0"/>
              </a:rPr>
              <a:t>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bwMode="auto">
          <a:ln>
            <a:miter lim="800000"/>
            <a:headEnd/>
            <a:tailEnd/>
          </a:ln>
        </p:spPr>
        <p:txBody>
          <a:bodyPr/>
          <a:lstStyle/>
          <a:p>
            <a:pPr>
              <a:defRPr/>
            </a:pPr>
            <a:fld id="{24E5951E-5251-4049-8E96-0658751A062C}" type="slidenum">
              <a:rPr lang="en-US" smtClean="0">
                <a:latin typeface="Times New Roman" charset="0"/>
                <a:ea typeface="MS PGothic" pitchFamily="34" charset="-128"/>
              </a:rPr>
              <a:pPr>
                <a:defRPr/>
              </a:pPr>
              <a:t>104</a:t>
            </a:fld>
            <a:endParaRPr lang="en-US">
              <a:latin typeface="Times New Roman" charset="0"/>
              <a:ea typeface="MS PGothic" pitchFamily="34" charset="-128"/>
            </a:endParaRPr>
          </a:p>
        </p:txBody>
      </p:sp>
      <p:sp>
        <p:nvSpPr>
          <p:cNvPr id="192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25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For unguided media, transmission and reception are achieved by means of an antenna. An antenna can be defined as an electrical conductor or system of conductors used either for radiating electromagnetic energy or for collecting electromagnetic energy.</a:t>
            </a:r>
          </a:p>
          <a:p>
            <a:r>
              <a:rPr lang="en-US">
                <a:latin typeface="Times" pitchFamily="18" charset="0"/>
              </a:rPr>
              <a:t>	For transmission of a signal, radio-frequency electrical energy from the transmitter is converted into electromagnetic energy by the antenna and radiated into the surrounding environment.</a:t>
            </a:r>
          </a:p>
          <a:p>
            <a:r>
              <a:rPr lang="en-US">
                <a:latin typeface="Times" pitchFamily="18" charset="0"/>
              </a:rPr>
              <a:t>	For reception of a signal, electromagnetic energy impinging on the antenna is converted into radio-frequency electrical energy and fed into the receiver.</a:t>
            </a:r>
          </a:p>
          <a:p>
            <a:r>
              <a:rPr lang="en-US">
                <a:latin typeface="Times" pitchFamily="18" charset="0"/>
              </a:rPr>
              <a:t>	In two-way communication, the same antenna can be and often is used for both transmission and reception. This is possible because antenna characteristics are essentially the same whether an antenna is sending or receiving electromagnetic energy.</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ln>
            <a:miter lim="800000"/>
            <a:headEnd/>
            <a:tailEnd/>
          </a:ln>
        </p:spPr>
        <p:txBody>
          <a:bodyPr/>
          <a:lstStyle/>
          <a:p>
            <a:pPr>
              <a:defRPr/>
            </a:pPr>
            <a:fld id="{77C86C09-89BD-4E5A-96E7-A5A09EDD30C3}" type="slidenum">
              <a:rPr lang="en-US" smtClean="0">
                <a:latin typeface="Times New Roman" charset="0"/>
                <a:ea typeface="MS PGothic" pitchFamily="34" charset="-128"/>
              </a:rPr>
              <a:pPr>
                <a:defRPr/>
              </a:pPr>
              <a:t>105</a:t>
            </a:fld>
            <a:endParaRPr lang="en-US">
              <a:latin typeface="Times New Roman" charset="0"/>
              <a:ea typeface="MS PGothic" pitchFamily="34" charset="-128"/>
            </a:endParaRPr>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354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An antenna will radiate power in all directions but, typically, does not perform equally well in all directions. A common way to characterize the performance of an antenna is the radiation pattern, which is a graphical representation of the radiation properties of an antenna as a function of space coordinates. </a:t>
            </a:r>
          </a:p>
          <a:p>
            <a:r>
              <a:rPr lang="en-US">
                <a:latin typeface="Times" pitchFamily="18" charset="0"/>
              </a:rPr>
              <a:t>	The simplest pattern is produced by an idealized antenna known as the isotropic antenna. An </a:t>
            </a:r>
            <a:r>
              <a:rPr lang="en-US" b="1">
                <a:latin typeface="Times" pitchFamily="18" charset="0"/>
              </a:rPr>
              <a:t>isotropic antenna</a:t>
            </a:r>
            <a:r>
              <a:rPr lang="en-US">
                <a:latin typeface="Times" pitchFamily="18" charset="0"/>
              </a:rPr>
              <a:t> is a point in space that radiates power in all directions equally. The actual radiation pattern for the isotropic antenna is a sphere with the antenna at the center.</a:t>
            </a:r>
          </a:p>
          <a:p>
            <a:endParaRPr 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bwMode="auto">
          <a:ln>
            <a:miter lim="800000"/>
            <a:headEnd/>
            <a:tailEnd/>
          </a:ln>
        </p:spPr>
        <p:txBody>
          <a:bodyPr/>
          <a:lstStyle/>
          <a:p>
            <a:pPr>
              <a:defRPr/>
            </a:pPr>
            <a:fld id="{44B73A76-97CB-415E-A9B9-5926B71EE34B}" type="slidenum">
              <a:rPr lang="en-US" smtClean="0">
                <a:latin typeface="Times New Roman" charset="0"/>
                <a:ea typeface="MS PGothic" pitchFamily="34" charset="-128"/>
              </a:rPr>
              <a:pPr>
                <a:defRPr/>
              </a:pPr>
              <a:t>106</a:t>
            </a:fld>
            <a:endParaRPr lang="en-US">
              <a:latin typeface="Times New Roman" charset="0"/>
              <a:ea typeface="MS PGothic" pitchFamily="34" charset="-128"/>
            </a:endParaRPr>
          </a:p>
        </p:txBody>
      </p:sp>
      <p:sp>
        <p:nvSpPr>
          <p:cNvPr id="194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An important type of antenna is the </a:t>
            </a:r>
            <a:r>
              <a:rPr lang="en-US" b="1">
                <a:latin typeface="Times" pitchFamily="18" charset="0"/>
              </a:rPr>
              <a:t>parabolic reflective antenna</a:t>
            </a:r>
            <a:r>
              <a:rPr lang="en-US">
                <a:latin typeface="Times" pitchFamily="18" charset="0"/>
              </a:rPr>
              <a:t>, which is used in terrestrial microwave and satellite applications. A parabola is the locus of all points equidistant from a fixed line (the </a:t>
            </a:r>
            <a:r>
              <a:rPr lang="en-US" i="1">
                <a:latin typeface="Times" pitchFamily="18" charset="0"/>
              </a:rPr>
              <a:t>directrix</a:t>
            </a:r>
            <a:r>
              <a:rPr lang="en-US">
                <a:latin typeface="Times" pitchFamily="18" charset="0"/>
              </a:rPr>
              <a:t>) and a fixed point (the focus) not on the line, as shown in </a:t>
            </a:r>
            <a:r>
              <a:rPr lang="en-US">
                <a:latin typeface="Times New Roman" pitchFamily="18" charset="0"/>
              </a:rPr>
              <a:t>Stallings DCC8e</a:t>
            </a:r>
            <a:r>
              <a:rPr lang="en-US">
                <a:latin typeface="Times" pitchFamily="18" charset="0"/>
              </a:rPr>
              <a:t> Figure 4.5a above. If a parabola is revolved about its axis, the surface generated is called a </a:t>
            </a:r>
            <a:r>
              <a:rPr lang="en-US" i="1">
                <a:latin typeface="Times" pitchFamily="18" charset="0"/>
              </a:rPr>
              <a:t>paraboloid</a:t>
            </a:r>
            <a:r>
              <a:rPr lang="en-US">
                <a:latin typeface="Times" pitchFamily="18" charset="0"/>
              </a:rPr>
              <a:t>. </a:t>
            </a:r>
          </a:p>
          <a:p>
            <a:r>
              <a:rPr lang="en-US">
                <a:latin typeface="Times" pitchFamily="18" charset="0"/>
              </a:rPr>
              <a:t>	 </a:t>
            </a:r>
            <a:r>
              <a:rPr lang="en-US" i="1">
                <a:latin typeface="Times" pitchFamily="18" charset="0"/>
              </a:rPr>
              <a:t>Paraboloid</a:t>
            </a:r>
            <a:r>
              <a:rPr lang="en-US">
                <a:latin typeface="Times" pitchFamily="18" charset="0"/>
              </a:rPr>
              <a:t> surfaces are used in headlights, optical and radio telescopes, and microwave antennas because: If a source of electromagnetic energy (or sound) is placed at the focus of the paraboloid, and if the paraboloid is a reflecting surface, then the wave will bounce back in lines parallel to the axis of the paraboloid; as shown in </a:t>
            </a:r>
            <a:r>
              <a:rPr lang="en-US">
                <a:latin typeface="Times New Roman" pitchFamily="18" charset="0"/>
              </a:rPr>
              <a:t>Stallings DCC8e</a:t>
            </a:r>
            <a:r>
              <a:rPr lang="en-US">
                <a:latin typeface="Times" pitchFamily="18" charset="0"/>
              </a:rPr>
              <a:t> Figure 4.5b above. In theory, this effect creates a parallel beam without dispersion. In practice, there will be some dispersion, because the source of energy must occupy more than one point. The larger the diameter of the antenna, the more tightly directional is the beam. On reception, if incoming waves are parallel to the axis of the reflecting paraboloid, the resulting signal will be concentrated at the focus.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ln>
            <a:miter lim="800000"/>
            <a:headEnd/>
            <a:tailEnd/>
          </a:ln>
        </p:spPr>
        <p:txBody>
          <a:bodyPr/>
          <a:lstStyle/>
          <a:p>
            <a:pPr>
              <a:defRPr/>
            </a:pPr>
            <a:fld id="{7805D543-6074-45D8-9432-1DBDFC8E4A14}" type="slidenum">
              <a:rPr lang="en-US" smtClean="0">
                <a:latin typeface="Times New Roman" charset="0"/>
                <a:ea typeface="MS PGothic" pitchFamily="34" charset="-128"/>
              </a:rPr>
              <a:pPr>
                <a:defRPr/>
              </a:pPr>
              <a:t>107</a:t>
            </a:fld>
            <a:endParaRPr lang="en-US">
              <a:latin typeface="Times New Roman" charset="0"/>
              <a:ea typeface="MS PGothic" pitchFamily="34" charset="-128"/>
            </a:endParaRPr>
          </a:p>
        </p:txBody>
      </p:sp>
      <p:sp>
        <p:nvSpPr>
          <p:cNvPr id="195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55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b="1">
                <a:latin typeface="Times" pitchFamily="18" charset="0"/>
              </a:rPr>
              <a:t>Antenna gain</a:t>
            </a:r>
            <a:r>
              <a:rPr lang="en-US">
                <a:latin typeface="Times" pitchFamily="18" charset="0"/>
              </a:rPr>
              <a:t> is a measure of the directionality of an antenna. Antenna gain is defined as the power output, in a particular direction, compared to that produced in any direction by a perfect omnidirectional antenna (isotropic antenna). For example, if an antenna has a gain of 3 dB, that antenna improves upon the isotropic antenna in that direction by 3 dB, or a factor of 2. The increased power radiated in a given direction is at the expense of other directions. In effect, increased power is radiated in one direction by reducing the power radiated in other directions. It is important to note that antenna gain does not refer to obtaining more output power than input power but rather to directionality.</a:t>
            </a:r>
          </a:p>
          <a:p>
            <a:r>
              <a:rPr lang="en-US">
                <a:latin typeface="Times" pitchFamily="18" charset="0"/>
              </a:rPr>
              <a:t>	A concept related to that of antenna gain is the </a:t>
            </a:r>
            <a:r>
              <a:rPr lang="en-US" b="1">
                <a:latin typeface="Times" pitchFamily="18" charset="0"/>
              </a:rPr>
              <a:t>effective area</a:t>
            </a:r>
            <a:r>
              <a:rPr lang="en-US">
                <a:latin typeface="Times" pitchFamily="18" charset="0"/>
              </a:rPr>
              <a:t> of an antenna. The effective area of an antenna is related to the physical size of the antenna and to its shape, as shown in equation 4.1.</a:t>
            </a:r>
          </a:p>
          <a:p>
            <a:endParaRPr 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bwMode="auto">
          <a:ln>
            <a:miter lim="800000"/>
            <a:headEnd/>
            <a:tailEnd/>
          </a:ln>
        </p:spPr>
        <p:txBody>
          <a:bodyPr/>
          <a:lstStyle/>
          <a:p>
            <a:pPr>
              <a:defRPr/>
            </a:pPr>
            <a:fld id="{5B47EDE5-75AF-4A44-8994-C8A9F8E0EEFA}" type="slidenum">
              <a:rPr lang="en-US" smtClean="0">
                <a:latin typeface="Times New Roman" charset="0"/>
                <a:ea typeface="MS PGothic" pitchFamily="34" charset="-128"/>
              </a:rPr>
              <a:pPr>
                <a:defRPr/>
              </a:pPr>
              <a:t>108</a:t>
            </a:fld>
            <a:endParaRPr lang="en-US">
              <a:latin typeface="Times New Roman" charset="0"/>
              <a:ea typeface="MS PGothic" pitchFamily="34" charset="-128"/>
            </a:endParaRPr>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661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primary use for terrestrial microwave systems is in long haul telecommunications service, as an alternative to coaxial cable or optical fiber. The microwave facility requires far fewer amplifiers or repeaters than coaxial cable over the same distance, (typically every 10-100 km) but requires line-of-sight transmission. Microwave is commonly used for both voice and television transmission. Another increasingly common use of microwave is for short point-to-point links between buildings, for closed-circuit TV or as a data link between local area networks. </a:t>
            </a:r>
          </a:p>
          <a:p>
            <a:r>
              <a:rPr lang="en-US">
                <a:latin typeface="Times" pitchFamily="18" charset="0"/>
              </a:rPr>
              <a:t>	The most common type of microwave antenna is the parabolic "dish”, fixed rigidly to focus a narrow beam on a receiving antenna A typical size is about 3 m in diameter. Microwave antennas are usually located at substantial heights above ground level to extend the range between antennas and to be able to transmit over intervening obstacles. To achieve long-distance transmission, a series of microwave relay towers is used, and point-to-point microwave links are strung together over the desired distance.</a:t>
            </a:r>
          </a:p>
          <a:p>
            <a:r>
              <a:rPr lang="en-US">
                <a:latin typeface="Times" pitchFamily="18" charset="0"/>
              </a:rPr>
              <a:t>	Microwave transmission covers a substantial portion of the electromagnetic spectrum, typically in the range 1 to 40 GHz, with 4-6GHz and now 11GHz bands the most common. The higher the frequency used, the higher the potential bandwidth and therefore the higher the potential data rate. As with any transmission system, a main source of loss is attenuation, related to the square of distance. The effects of rainfall become especially noticeable above 10 GHz. Another source of impairment is interference.</a:t>
            </a:r>
          </a:p>
          <a:p>
            <a:endParaRPr lang="en-US">
              <a:latin typeface="Times"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bwMode="auto">
          <a:ln>
            <a:miter lim="800000"/>
            <a:headEnd/>
            <a:tailEnd/>
          </a:ln>
        </p:spPr>
        <p:txBody>
          <a:bodyPr/>
          <a:lstStyle/>
          <a:p>
            <a:pPr>
              <a:defRPr/>
            </a:pPr>
            <a:fld id="{BE2F5D28-B871-4245-B3B3-5C6E71D7D522}" type="slidenum">
              <a:rPr lang="en-US" smtClean="0">
                <a:ea typeface="MS PGothic" pitchFamily="34" charset="-128"/>
              </a:rPr>
              <a:pPr>
                <a:defRPr/>
              </a:pPr>
              <a:t>7</a:t>
            </a:fld>
            <a:endParaRPr lang="en-US">
              <a:ea typeface="MS PGothic" pitchFamily="34" charset="-128"/>
            </a:endParaRPr>
          </a:p>
        </p:txBody>
      </p:sp>
      <p:sp>
        <p:nvSpPr>
          <p:cNvPr id="1402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029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Stallings DCC8e Figure 3.1 shows an example of both analog or digital signals. The continuous signal might represent speech, and the discrete signal might represent binary 1s and 0s.</a:t>
            </a:r>
          </a:p>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bwMode="auto">
          <a:ln>
            <a:miter lim="800000"/>
            <a:headEnd/>
            <a:tailEnd/>
          </a:ln>
        </p:spPr>
        <p:txBody>
          <a:bodyPr/>
          <a:lstStyle/>
          <a:p>
            <a:pPr>
              <a:defRPr/>
            </a:pPr>
            <a:fld id="{7CF1287C-E438-44A1-B66E-7D2E548FD139}" type="slidenum">
              <a:rPr lang="en-US" smtClean="0">
                <a:latin typeface="Times New Roman" charset="0"/>
                <a:ea typeface="MS PGothic" pitchFamily="34" charset="-128"/>
              </a:rPr>
              <a:pPr>
                <a:defRPr/>
              </a:pPr>
              <a:t>109</a:t>
            </a:fld>
            <a:endParaRPr lang="en-US">
              <a:latin typeface="Times New Roman" charset="0"/>
              <a:ea typeface="MS PGothic" pitchFamily="34" charset="-128"/>
            </a:endParaRPr>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763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 communication satellite is, in effect, a microwave relay station. </a:t>
            </a:r>
            <a:r>
              <a:rPr lang="en-US" dirty="0">
                <a:latin typeface="Times" pitchFamily="18" charset="0"/>
              </a:rPr>
              <a:t>It is used to link two or more ground-based microwave transmitter/receivers, known as earth stations, or ground stations. The satellite receives transmissions on one frequency band (uplink), amplifies or repeats the signal, and transmits it on another frequency (downlink). A single orbiting satellite will operate on a number of frequency bands, called </a:t>
            </a:r>
            <a:r>
              <a:rPr lang="en-US" b="1" dirty="0">
                <a:latin typeface="Times" pitchFamily="18" charset="0"/>
              </a:rPr>
              <a:t>transponder channels</a:t>
            </a:r>
            <a:r>
              <a:rPr lang="en-US" dirty="0">
                <a:latin typeface="Times" pitchFamily="18" charset="0"/>
              </a:rPr>
              <a:t>, or simply </a:t>
            </a:r>
            <a:r>
              <a:rPr lang="en-US" b="1" dirty="0">
                <a:latin typeface="Times" pitchFamily="18" charset="0"/>
              </a:rPr>
              <a:t>transponders</a:t>
            </a:r>
            <a:r>
              <a:rPr lang="en-US" dirty="0">
                <a:latin typeface="Times" pitchFamily="18" charset="0"/>
              </a:rPr>
              <a:t>. The optimum frequency range for satellite transmission is in the range 1 to 10 GHz. Most satellites providing point-to-point service today use a frequency bandwidth in the range 5.925 to 6.425 GHz for transmission from earth to satellite (uplink) and a bandwidth in the range 3.7 to 4.2 GHz for transmission from satellite to earth (downlink). This combination is referred to as the 4/6-GHz band, but has become saturated. So the 12/14-GHz band has been developed (uplink: 14 - 14.5 GHz; downlink: 11.7 - 12.2 GHz). </a:t>
            </a:r>
          </a:p>
          <a:p>
            <a:r>
              <a:rPr lang="en-US" dirty="0">
                <a:latin typeface="Times New Roman" pitchFamily="18" charset="0"/>
              </a:rPr>
              <a:t>	</a:t>
            </a:r>
            <a:r>
              <a:rPr lang="en-US" dirty="0">
                <a:latin typeface="Times" pitchFamily="18" charset="0"/>
              </a:rPr>
              <a:t>For a communication satellite to function effectively, it is generally required that it remain stationary with respect to its position over the earth to be within the line of sight of its earth stations at all times. To remain stationary, the satellite must have a period of rotation equal to the earth's period of rotation, which occurs at a height of 35,863 km at the equator. Two satellites using the same frequency band, if close enough together, will interfere with each other. To avoid this, current standards require a 4° spacing in the 4/6-GHz band and a 3° spacing at 12/14 GHz. Thus the number of possible satellites is quite limited.</a:t>
            </a:r>
          </a:p>
          <a:p>
            <a:r>
              <a:rPr lang="en-US" dirty="0">
                <a:latin typeface="Times" pitchFamily="18" charset="0"/>
              </a:rPr>
              <a:t>	Among the most important applications for satellites are: Television distribution, Long-distance telephone transmission, Private business networks</a:t>
            </a:r>
            <a:r>
              <a:rPr lang="en-US" dirty="0">
                <a:latin typeface="Times" pitchFamily="18" charset="0"/>
                <a:cs typeface="Times New Roman" pitchFamily="18" charset="0"/>
              </a:rPr>
              <a:t>, and </a:t>
            </a:r>
            <a:r>
              <a:rPr lang="en-US" dirty="0">
                <a:latin typeface="Times" pitchFamily="18" charset="0"/>
              </a:rPr>
              <a:t>Global positioning.</a:t>
            </a:r>
          </a:p>
          <a:p>
            <a:pPr lvl="2"/>
            <a:endParaRPr lang="en-US" dirty="0">
              <a:latin typeface="Times"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ln>
            <a:miter lim="800000"/>
            <a:headEnd/>
            <a:tailEnd/>
          </a:ln>
        </p:spPr>
        <p:txBody>
          <a:bodyPr/>
          <a:lstStyle/>
          <a:p>
            <a:pPr>
              <a:defRPr/>
            </a:pPr>
            <a:fld id="{CA37278A-39EB-4171-B52F-B09C3AE0D064}" type="slidenum">
              <a:rPr lang="en-US" smtClean="0">
                <a:latin typeface="Times New Roman" charset="0"/>
                <a:ea typeface="MS PGothic" pitchFamily="34" charset="-128"/>
              </a:rPr>
              <a:pPr>
                <a:defRPr/>
              </a:pPr>
              <a:t>110</a:t>
            </a:fld>
            <a:endParaRPr lang="en-US">
              <a:latin typeface="Times New Roman" charset="0"/>
              <a:ea typeface="MS PGothic" pitchFamily="34" charset="-128"/>
            </a:endParaRPr>
          </a:p>
        </p:txBody>
      </p:sp>
      <p:sp>
        <p:nvSpPr>
          <p:cNvPr id="198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866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a:t>
            </a:r>
            <a:r>
              <a:rPr lang="en-US">
                <a:latin typeface="Times" pitchFamily="18" charset="0"/>
              </a:rPr>
              <a:t> Figure 4.6 depicts in a general way two common configurations for satellite communication. In the first, the satellite is being used to provide a point-to-point link between two distant ground-based antennas.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ln>
            <a:miter lim="800000"/>
            <a:headEnd/>
            <a:tailEnd/>
          </a:ln>
        </p:spPr>
        <p:txBody>
          <a:bodyPr/>
          <a:lstStyle/>
          <a:p>
            <a:pPr>
              <a:defRPr/>
            </a:pPr>
            <a:fld id="{E5AE6272-F1E0-4052-A905-2F7EE8A3F2C3}" type="slidenum">
              <a:rPr lang="en-US" smtClean="0">
                <a:latin typeface="Times New Roman" charset="0"/>
                <a:ea typeface="MS PGothic" pitchFamily="34" charset="-128"/>
              </a:rPr>
              <a:pPr>
                <a:defRPr/>
              </a:pPr>
              <a:t>111</a:t>
            </a:fld>
            <a:endParaRPr lang="en-US">
              <a:latin typeface="Times New Roman" charset="0"/>
              <a:ea typeface="MS PGothic" pitchFamily="34" charset="-128"/>
            </a:endParaRPr>
          </a:p>
        </p:txBody>
      </p:sp>
      <p:sp>
        <p:nvSpPr>
          <p:cNvPr id="199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968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New Roman" pitchFamily="18" charset="0"/>
              </a:rPr>
              <a:t>Stallings DCC8e</a:t>
            </a:r>
            <a:r>
              <a:rPr lang="en-US">
                <a:latin typeface="Times" pitchFamily="18" charset="0"/>
              </a:rPr>
              <a:t> Figure 4.6 depicts in a general way two common configurations for satellite communication. In the second, the satellite provides communications between one ground-based transmitter and a number of ground-based receivers.</a:t>
            </a:r>
          </a:p>
          <a:p>
            <a:endParaRPr 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bwMode="auto">
          <a:ln>
            <a:miter lim="800000"/>
            <a:headEnd/>
            <a:tailEnd/>
          </a:ln>
        </p:spPr>
        <p:txBody>
          <a:bodyPr/>
          <a:lstStyle/>
          <a:p>
            <a:pPr>
              <a:defRPr/>
            </a:pPr>
            <a:fld id="{BFEC21C0-2C66-467D-9433-8212117605F2}" type="slidenum">
              <a:rPr lang="en-US" smtClean="0">
                <a:latin typeface="Times New Roman" charset="0"/>
                <a:ea typeface="MS PGothic" pitchFamily="34" charset="-128"/>
              </a:rPr>
              <a:pPr>
                <a:defRPr/>
              </a:pPr>
              <a:t>112</a:t>
            </a:fld>
            <a:endParaRPr lang="en-US">
              <a:latin typeface="Times New Roman" charset="0"/>
              <a:ea typeface="MS PGothic" pitchFamily="34" charset="-128"/>
            </a:endParaRPr>
          </a:p>
        </p:txBody>
      </p:sp>
      <p:sp>
        <p:nvSpPr>
          <p:cNvPr id="200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070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b="1">
                <a:latin typeface="Times" pitchFamily="18" charset="0"/>
              </a:rPr>
              <a:t>Radio</a:t>
            </a:r>
            <a:r>
              <a:rPr lang="en-US">
                <a:latin typeface="Times" pitchFamily="18" charset="0"/>
              </a:rPr>
              <a:t> is a general term used to encompass frequencies in the range of 3 kHz to 300 GHz. We are using the informal term </a:t>
            </a:r>
            <a:r>
              <a:rPr lang="en-US" b="1">
                <a:latin typeface="Times" pitchFamily="18" charset="0"/>
              </a:rPr>
              <a:t>broadcast radio</a:t>
            </a:r>
            <a:r>
              <a:rPr lang="en-US">
                <a:latin typeface="Times" pitchFamily="18" charset="0"/>
              </a:rPr>
              <a:t> to cover the VHF and part of the UHF band: 30 MHz to 1 GHz. This range covers FM radio and UHF and VHF television. This range is also used for a number of data networking applications. The principal difference between broadcast radio and microwave is that the former is omnidirectional and the latter is directional. Thus broadcast radio does not require dish-shaped antennas, and the antennas need not be rigidly mounted to a precise alignment.</a:t>
            </a:r>
          </a:p>
          <a:p>
            <a:r>
              <a:rPr lang="en-US">
                <a:latin typeface="Times" pitchFamily="18" charset="0"/>
              </a:rPr>
              <a:t>	The range 30 MHz to 1 GHz is an effective one for broadcast communications. Unlike the case for lower-frequency electromagnetic waves, the ionosphere is transparent to radio waves above 30 MHz. Thus transmission is limited  to the line of sight, and distant transmitters will not interfere with each other due to reflection from the atmosphere. Unlike the higher frequencies of the microwave region, broadcast radio waves are less sensitive to attenuation from rainfall. A prime source of impairment for broadcast radio waves is multipath interference. Reflection from land, water, and natural or human-made objects can create multiple paths between antennas, eg ghosting on TV pictures.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bwMode="auto">
          <a:ln>
            <a:miter lim="800000"/>
            <a:headEnd/>
            <a:tailEnd/>
          </a:ln>
        </p:spPr>
        <p:txBody>
          <a:bodyPr/>
          <a:lstStyle/>
          <a:p>
            <a:pPr>
              <a:defRPr/>
            </a:pPr>
            <a:fld id="{FDE430EB-C3AD-435F-98CE-402787977408}" type="slidenum">
              <a:rPr lang="en-US" smtClean="0">
                <a:latin typeface="Times New Roman" charset="0"/>
                <a:ea typeface="MS PGothic" pitchFamily="34" charset="-128"/>
              </a:rPr>
              <a:pPr>
                <a:defRPr/>
              </a:pPr>
              <a:t>113</a:t>
            </a:fld>
            <a:endParaRPr lang="en-US">
              <a:latin typeface="Times New Roman" charset="0"/>
              <a:ea typeface="MS PGothic" pitchFamily="34" charset="-128"/>
            </a:endParaRPr>
          </a:p>
        </p:txBody>
      </p:sp>
      <p:sp>
        <p:nvSpPr>
          <p:cNvPr id="201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173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Infrared communications is achieved using transmitters/receivers (transceivers) that modulate noncoherent infrared light. Transceivers must be within the line of sight of each other either directly or via reflection from a light-colored surface such as the ceiling of a room.</a:t>
            </a:r>
          </a:p>
          <a:p>
            <a:r>
              <a:rPr lang="en-US">
                <a:latin typeface="Times" pitchFamily="18" charset="0"/>
              </a:rPr>
              <a:t>	One important difference between infrared and microwave transmission is that the former does not penetrate walls. Thus the security and interference problems encountered in microwave systems are not present. Furthermore, there is no frequency allocation issue with infrared, because no licensing is required.</a:t>
            </a:r>
          </a:p>
          <a:p>
            <a:endParaRPr 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bwMode="auto">
          <a:ln>
            <a:miter lim="800000"/>
            <a:headEnd/>
            <a:tailEnd/>
          </a:ln>
        </p:spPr>
        <p:txBody>
          <a:bodyPr/>
          <a:lstStyle/>
          <a:p>
            <a:pPr>
              <a:defRPr/>
            </a:pPr>
            <a:fld id="{402CC4C3-238C-4FFD-93CA-CED012F76E95}" type="slidenum">
              <a:rPr lang="en-US" smtClean="0">
                <a:latin typeface="Times New Roman" charset="0"/>
                <a:ea typeface="MS PGothic" pitchFamily="34" charset="-128"/>
              </a:rPr>
              <a:pPr>
                <a:defRPr/>
              </a:pPr>
              <a:t>114</a:t>
            </a:fld>
            <a:endParaRPr lang="en-US">
              <a:latin typeface="Times New Roman" charset="0"/>
              <a:ea typeface="MS PGothic" pitchFamily="34" charset="-128"/>
            </a:endParaRPr>
          </a:p>
        </p:txBody>
      </p:sp>
      <p:sp>
        <p:nvSpPr>
          <p:cNvPr id="202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275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 signal radiated from an antenna travels along one of three routes: ground wave, sky wave, or line of sight (LOS), as shown in </a:t>
            </a:r>
            <a:r>
              <a:rPr lang="en-US">
                <a:latin typeface="Times New Roman" pitchFamily="18" charset="0"/>
              </a:rPr>
              <a:t>Stallings DCC8e</a:t>
            </a:r>
            <a:r>
              <a:rPr lang="en-US">
                <a:latin typeface="Times" pitchFamily="18" charset="0"/>
              </a:rPr>
              <a:t> Figure 4.8.</a:t>
            </a:r>
          </a:p>
          <a:p>
            <a:r>
              <a:rPr lang="en-US">
                <a:latin typeface="Times" pitchFamily="18" charset="0"/>
              </a:rPr>
              <a:t>	Ground wave propagation more or less follows the contour of the earth and can propagate considerable distances, well over the visual horizon. This effect is found in frequencies up to about 2 MHz. Several factors account for the tendency of electromagnetic wave in this frequency band to follow the earth's curvature. One factor is that the electromagnetic wave induces a current in the earth's surface, the result of which is to slow the wavefront near the earth, causing the wavefront to tilt downward and hence follow the earth's curvature. Another factor is diffraction, which is a phenomenon having to do with the behavior of electromagnetic waves in the presence of obstacles. Electromagnetic waves in this frequency range are scattered by the atmosphere in such a way that they do not penetrate the upper atmosphere. The best-known example of ground wave communication is AM radio.</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bwMode="auto">
          <a:ln>
            <a:miter lim="800000"/>
            <a:headEnd/>
            <a:tailEnd/>
          </a:ln>
        </p:spPr>
        <p:txBody>
          <a:bodyPr/>
          <a:lstStyle/>
          <a:p>
            <a:pPr>
              <a:defRPr/>
            </a:pPr>
            <a:fld id="{68D5CE29-05A8-4636-BB99-6279E2B3F3A7}" type="slidenum">
              <a:rPr lang="en-US" smtClean="0">
                <a:latin typeface="Times New Roman" charset="0"/>
                <a:ea typeface="MS PGothic" pitchFamily="34" charset="-128"/>
              </a:rPr>
              <a:pPr>
                <a:defRPr/>
              </a:pPr>
              <a:t>115</a:t>
            </a:fld>
            <a:endParaRPr lang="en-US">
              <a:latin typeface="Times New Roman" charset="0"/>
              <a:ea typeface="MS PGothic" pitchFamily="34" charset="-128"/>
            </a:endParaRPr>
          </a:p>
        </p:txBody>
      </p:sp>
      <p:sp>
        <p:nvSpPr>
          <p:cNvPr id="203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378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Sky wave propagation is used for amateur radio, CB radio, and international broadcasts such as BBC and Voice of America. With sky wave propagation, a signal from an earth-based antenna is reflected from the ionized layer of the upper atmosphere (ionosphere) back down to earth. Although it appears the wave is reflected from the ionosphere as if the ionosphere were a hard reflecting surface, the effect is in fact caused by refraction. Refraction is described subsequently. A sky wave signal can travel through a number of hops, bouncing back and forth between the ionosphere and the earth's surface, as shown in </a:t>
            </a:r>
            <a:r>
              <a:rPr lang="en-US">
                <a:latin typeface="Times New Roman" pitchFamily="18" charset="0"/>
              </a:rPr>
              <a:t>Stallings DCC8e</a:t>
            </a:r>
            <a:r>
              <a:rPr lang="en-US">
                <a:latin typeface="Times" pitchFamily="18" charset="0"/>
              </a:rPr>
              <a:t> Figure 4.8b. With this propagation mode, a signal can be picked up thousands of kilometers from the transmitter.</a:t>
            </a:r>
          </a:p>
          <a:p>
            <a:endParaRPr 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bwMode="auto">
          <a:ln>
            <a:miter lim="800000"/>
            <a:headEnd/>
            <a:tailEnd/>
          </a:ln>
        </p:spPr>
        <p:txBody>
          <a:bodyPr/>
          <a:lstStyle/>
          <a:p>
            <a:pPr>
              <a:defRPr/>
            </a:pPr>
            <a:fld id="{445CE8A7-281D-4EBA-B6FC-BAEC6F2C52C9}" type="slidenum">
              <a:rPr lang="en-US" smtClean="0">
                <a:latin typeface="Times New Roman" charset="0"/>
                <a:ea typeface="MS PGothic" pitchFamily="34" charset="-128"/>
              </a:rPr>
              <a:pPr>
                <a:defRPr/>
              </a:pPr>
              <a:t>116</a:t>
            </a:fld>
            <a:endParaRPr lang="en-US">
              <a:latin typeface="Times New Roman" charset="0"/>
              <a:ea typeface="MS PGothic" pitchFamily="34" charset="-128"/>
            </a:endParaRPr>
          </a:p>
        </p:txBody>
      </p:sp>
      <p:sp>
        <p:nvSpPr>
          <p:cNvPr id="204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480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Above 30 MHz, neither ground wave nor sky wave propagation modes operate, and communication must be by line of sight (</a:t>
            </a:r>
            <a:r>
              <a:rPr lang="en-US">
                <a:latin typeface="Times New Roman" pitchFamily="18" charset="0"/>
              </a:rPr>
              <a:t>Stallings DCC8e</a:t>
            </a:r>
            <a:r>
              <a:rPr lang="en-US">
                <a:latin typeface="Times" pitchFamily="18" charset="0"/>
              </a:rPr>
              <a:t> Figure 4.8c). For satellite communication, a signal above 30 MHz is not reflected by the ionosphere and therefore a signal can be transmitted between an earth station and a satellite overhead that is not beyond the horizon. For ground-based communication, the transmitting and receiving antennas must be within an </a:t>
            </a:r>
            <a:r>
              <a:rPr lang="en-US" i="1">
                <a:latin typeface="Times" pitchFamily="18" charset="0"/>
              </a:rPr>
              <a:t>effective</a:t>
            </a:r>
            <a:r>
              <a:rPr lang="en-US">
                <a:latin typeface="Times" pitchFamily="18" charset="0"/>
              </a:rPr>
              <a:t> line of sight of each other. The term </a:t>
            </a:r>
            <a:r>
              <a:rPr lang="en-US" i="1">
                <a:latin typeface="Times" pitchFamily="18" charset="0"/>
              </a:rPr>
              <a:t>effective</a:t>
            </a:r>
            <a:r>
              <a:rPr lang="en-US">
                <a:latin typeface="Times" pitchFamily="18" charset="0"/>
              </a:rPr>
              <a:t> is used because microwaves are bent or refracted by the atmosphere. The amount and even the direction of the bend depends on conditions, but generally microwaves are bent with the curvature of the earth and will therefore propagate farther than the optical line of sight. In this book, we are almost exclusively concerned with LOS communications.</a:t>
            </a:r>
          </a:p>
          <a:p>
            <a:endParaRPr lang="en-US">
              <a:latin typeface="Times"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7B5F19-056E-40ED-BB4D-A88F8EA05749}" type="slidenum">
              <a:rPr lang="en-US" smtClean="0"/>
              <a:pPr>
                <a:defRPr/>
              </a:pPr>
              <a:t>117</a:t>
            </a:fld>
            <a:endParaRPr lang="en-US"/>
          </a:p>
        </p:txBody>
      </p:sp>
    </p:spTree>
    <p:extLst>
      <p:ext uri="{BB962C8B-B14F-4D97-AF65-F5344CB8AC3E}">
        <p14:creationId xmlns:p14="http://schemas.microsoft.com/office/powerpoint/2010/main" val="207201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bwMode="auto">
          <a:ln>
            <a:miter lim="800000"/>
            <a:headEnd/>
            <a:tailEnd/>
          </a:ln>
        </p:spPr>
        <p:txBody>
          <a:bodyPr/>
          <a:lstStyle/>
          <a:p>
            <a:pPr>
              <a:defRPr/>
            </a:pPr>
            <a:fld id="{0E851F69-4353-4858-99B7-4A79DCE9FCD3}" type="slidenum">
              <a:rPr lang="en-US" smtClean="0">
                <a:ea typeface="MS PGothic" pitchFamily="34" charset="-128"/>
              </a:rPr>
              <a:pPr>
                <a:defRPr/>
              </a:pPr>
              <a:t>8</a:t>
            </a:fld>
            <a:endParaRPr lang="en-US">
              <a:ea typeface="MS PGothic" pitchFamily="34" charset="-128"/>
            </a:endParaRPr>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13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In Stallings DCC8e Figure 3.2 a signal is generated by the transmitter and transmitted over a medium. The signal is a function of time, but it can also be expressed as a function of frequency; that is, the signal consists of components of different frequencies. It turns out that the </a:t>
            </a:r>
            <a:r>
              <a:rPr lang="en-US" b="1">
                <a:latin typeface="Times" pitchFamily="18" charset="0"/>
              </a:rPr>
              <a:t>frequency domain</a:t>
            </a:r>
            <a:r>
              <a:rPr lang="en-US">
                <a:latin typeface="Times" pitchFamily="18" charset="0"/>
              </a:rPr>
              <a:t> view of a signal is more important to an understanding of data transmission than a </a:t>
            </a:r>
            <a:r>
              <a:rPr lang="en-US" b="1">
                <a:latin typeface="Times" pitchFamily="18" charset="0"/>
              </a:rPr>
              <a:t>time domain</a:t>
            </a:r>
            <a:r>
              <a:rPr lang="en-US">
                <a:latin typeface="Times" pitchFamily="18" charset="0"/>
              </a:rPr>
              <a:t> view. Both views are introduced here.</a:t>
            </a:r>
          </a:p>
          <a:p>
            <a:endParaRPr lang="en-US">
              <a:latin typeface="Times"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ln>
            <a:miter lim="800000"/>
            <a:headEnd/>
            <a:tailEnd/>
          </a:ln>
        </p:spPr>
        <p:txBody>
          <a:bodyPr/>
          <a:lstStyle/>
          <a:p>
            <a:pPr>
              <a:defRPr/>
            </a:pPr>
            <a:fld id="{57499AA6-A8FC-4EC9-B336-BD74DA3E2D53}" type="slidenum">
              <a:rPr lang="en-US" smtClean="0">
                <a:ea typeface="MS PGothic" pitchFamily="34" charset="-128"/>
              </a:rPr>
              <a:pPr>
                <a:defRPr/>
              </a:pPr>
              <a:t>9</a:t>
            </a:fld>
            <a:endParaRPr lang="en-US">
              <a:ea typeface="MS PGothic" pitchFamily="34" charset="-128"/>
            </a:endParaRP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234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atin typeface="Times" pitchFamily="18" charset="0"/>
              </a:rPr>
              <a:t>The sine wave is the fundamental periodic signal. A general sine wave can be represented by three parameters:</a:t>
            </a:r>
          </a:p>
          <a:p>
            <a:pPr>
              <a:buFontTx/>
              <a:buChar char="•"/>
            </a:pPr>
            <a:r>
              <a:rPr lang="en-US">
                <a:latin typeface="Times" pitchFamily="18" charset="0"/>
              </a:rPr>
              <a:t>peak amplitude (</a:t>
            </a:r>
            <a:r>
              <a:rPr lang="en-US" i="1">
                <a:latin typeface="Times" pitchFamily="18" charset="0"/>
              </a:rPr>
              <a:t>A</a:t>
            </a:r>
            <a:r>
              <a:rPr lang="en-US">
                <a:latin typeface="Times" pitchFamily="18" charset="0"/>
              </a:rPr>
              <a:t>) - the maximum value or strength of the signal over time; typically measured in volts.</a:t>
            </a:r>
          </a:p>
          <a:p>
            <a:pPr>
              <a:buFontTx/>
              <a:buChar char="•"/>
            </a:pPr>
            <a:r>
              <a:rPr lang="en-US">
                <a:latin typeface="Times" pitchFamily="18" charset="0"/>
              </a:rPr>
              <a:t>frequency (</a:t>
            </a:r>
            <a:r>
              <a:rPr lang="en-US" i="1">
                <a:latin typeface="Times" pitchFamily="18" charset="0"/>
              </a:rPr>
              <a:t>f</a:t>
            </a:r>
            <a:r>
              <a:rPr lang="en-US">
                <a:latin typeface="Times" pitchFamily="18" charset="0"/>
              </a:rPr>
              <a:t>) - the rate [in cycles per second, or Hertz (Hz)] at which the signal repeats. An equivalent parameter is the </a:t>
            </a:r>
            <a:r>
              <a:rPr lang="en-US" b="1">
                <a:latin typeface="Times" pitchFamily="18" charset="0"/>
              </a:rPr>
              <a:t>period</a:t>
            </a:r>
            <a:r>
              <a:rPr lang="en-US">
                <a:latin typeface="Times" pitchFamily="18" charset="0"/>
              </a:rPr>
              <a:t> (</a:t>
            </a:r>
            <a:r>
              <a:rPr lang="en-US" i="1">
                <a:latin typeface="Times" pitchFamily="18" charset="0"/>
              </a:rPr>
              <a:t>T</a:t>
            </a:r>
            <a:r>
              <a:rPr lang="en-US">
                <a:latin typeface="Times" pitchFamily="18" charset="0"/>
              </a:rPr>
              <a:t>) of a signal, so </a:t>
            </a:r>
            <a:r>
              <a:rPr lang="en-US" i="1">
                <a:latin typeface="Times" pitchFamily="18" charset="0"/>
              </a:rPr>
              <a:t>T</a:t>
            </a:r>
            <a:r>
              <a:rPr lang="en-US">
                <a:latin typeface="Times" pitchFamily="18" charset="0"/>
              </a:rPr>
              <a:t> = 1/</a:t>
            </a:r>
            <a:r>
              <a:rPr lang="en-US" i="1">
                <a:latin typeface="Times" pitchFamily="18" charset="0"/>
              </a:rPr>
              <a:t>f</a:t>
            </a:r>
            <a:r>
              <a:rPr lang="en-US">
                <a:latin typeface="Times" pitchFamily="18" charset="0"/>
              </a:rPr>
              <a:t>. </a:t>
            </a:r>
            <a:endParaRPr lang="en-US" b="1">
              <a:latin typeface="Times" pitchFamily="18" charset="0"/>
            </a:endParaRPr>
          </a:p>
          <a:p>
            <a:pPr>
              <a:buFontTx/>
              <a:buChar char="•"/>
            </a:pPr>
            <a:r>
              <a:rPr lang="en-US">
                <a:latin typeface="Times" pitchFamily="18" charset="0"/>
              </a:rPr>
              <a:t>phase (</a:t>
            </a:r>
            <a:r>
              <a:rPr lang="en-US">
                <a:latin typeface="Symbol" pitchFamily="18" charset="2"/>
                <a:sym typeface="Symbol" pitchFamily="18" charset="2"/>
              </a:rPr>
              <a:t></a:t>
            </a:r>
            <a:r>
              <a:rPr lang="en-US">
                <a:latin typeface="Times" pitchFamily="18" charset="0"/>
              </a:rPr>
              <a:t>) - measure of relative position in time within a single period of a signal, illustrated subsequently</a:t>
            </a:r>
          </a:p>
          <a:p>
            <a:r>
              <a:rPr lang="en-US">
                <a:latin typeface="Times" pitchFamily="18" charset="0"/>
              </a:rPr>
              <a:t>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6" name="Date Placeholder 6"/>
          <p:cNvSpPr>
            <a:spLocks noGrp="1"/>
          </p:cNvSpPr>
          <p:nvPr>
            <p:ph type="dt" sz="half" idx="10"/>
          </p:nvPr>
        </p:nvSpPr>
        <p:spPr/>
        <p:txBody>
          <a:bodyPr/>
          <a:lstStyle>
            <a:lvl1pPr>
              <a:defRPr/>
            </a:lvl1pPr>
          </a:lstStyle>
          <a:p>
            <a:pPr>
              <a:defRPr/>
            </a:pPr>
            <a:fld id="{EF1FB6D7-7396-409E-99AC-97564B720FBF}" type="datetimeFigureOut">
              <a:rPr lang="en-US"/>
              <a:pPr>
                <a:defRPr/>
              </a:pPr>
              <a:t>11/23/22</a:t>
            </a:fld>
            <a:endParaRPr lang="en-US"/>
          </a:p>
        </p:txBody>
      </p:sp>
      <p:sp>
        <p:nvSpPr>
          <p:cNvPr id="7" name="Footer Placeholder 19"/>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1E720848-087F-48FD-9211-28C08F7D74A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01EA465-4549-453A-B712-BCC41860FEBB}" type="datetimeFigureOut">
              <a:rPr lang="en-US"/>
              <a:pPr>
                <a:defRPr/>
              </a:pPr>
              <a:t>11/23/22</a:t>
            </a:fld>
            <a:endParaRPr lang="en-US"/>
          </a:p>
        </p:txBody>
      </p:sp>
      <p:sp>
        <p:nvSpPr>
          <p:cNvPr id="5" name="Footer Placeholder 4"/>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A0FCF1-B044-45EF-87AC-191A03E841B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B9EC4D2-ED8A-4032-AE7E-27EEC1BD7AEB}" type="datetimeFigureOut">
              <a:rPr lang="en-US"/>
              <a:pPr>
                <a:defRPr/>
              </a:pPr>
              <a:t>11/23/22</a:t>
            </a:fld>
            <a:endParaRPr lang="en-US"/>
          </a:p>
        </p:txBody>
      </p:sp>
      <p:sp>
        <p:nvSpPr>
          <p:cNvPr id="5" name="Footer Placeholder 4"/>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EAA838-8B68-43A3-BADD-2BA1CC87E3B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60D4A5-FDF8-4371-ADAD-93A66431BF91}" type="datetimeFigureOut">
              <a:rPr lang="en-US"/>
              <a:pPr>
                <a:defRPr/>
              </a:pPr>
              <a:t>11/23/22</a:t>
            </a:fld>
            <a:endParaRPr lang="en-US"/>
          </a:p>
        </p:txBody>
      </p:sp>
      <p:sp>
        <p:nvSpPr>
          <p:cNvPr id="5" name="Footer Placeholder 4"/>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FAF2C0-84EA-41F7-82BF-DDB266075DA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a:spLocks noChangeArrowheads="1"/>
          </p:cNvSpPr>
          <p:nvPr/>
        </p:nvSpPr>
        <p:spPr bwMode="invGray">
          <a:xfrm>
            <a:off x="2286000" y="0"/>
            <a:ext cx="76200" cy="6858000"/>
          </a:xfrm>
          <a:prstGeom prst="rect">
            <a:avLst/>
          </a:prstGeom>
          <a:solidFill>
            <a:schemeClr val="bg1"/>
          </a:solidFill>
          <a:ln w="25400" cap="rnd">
            <a:noFill/>
            <a:miter lim="800000"/>
            <a:headEnd/>
            <a:tailEnd/>
          </a:ln>
          <a:effectLst>
            <a:outerShdw dist="38000" dir="10800000" algn="tl" rotWithShape="0">
              <a:srgbClr val="706B5F">
                <a:alpha val="25000"/>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Date Placeholder 3"/>
          <p:cNvSpPr>
            <a:spLocks noGrp="1"/>
          </p:cNvSpPr>
          <p:nvPr>
            <p:ph type="dt" sz="half" idx="10"/>
          </p:nvPr>
        </p:nvSpPr>
        <p:spPr/>
        <p:txBody>
          <a:bodyPr/>
          <a:lstStyle>
            <a:lvl1pPr>
              <a:defRPr/>
            </a:lvl1pPr>
          </a:lstStyle>
          <a:p>
            <a:pPr>
              <a:defRPr/>
            </a:pPr>
            <a:fld id="{29074320-992B-43AE-A1B6-6860D7672A63}" type="datetimeFigureOut">
              <a:rPr lang="en-US"/>
              <a:pPr>
                <a:defRPr/>
              </a:pPr>
              <a:t>11/23/22</a:t>
            </a:fld>
            <a:endParaRPr lang="en-US"/>
          </a:p>
        </p:txBody>
      </p:sp>
      <p:sp>
        <p:nvSpPr>
          <p:cNvPr id="9" name="Footer Placeholder 4"/>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pPr>
              <a:defRPr/>
            </a:pPr>
            <a:fld id="{7C77EFF4-F7FD-4B99-80F2-C1043C248D0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7AEDFB4C-C815-4FED-BFF7-CDB981D42688}" type="datetimeFigureOut">
              <a:rPr lang="en-US"/>
              <a:pPr>
                <a:defRPr/>
              </a:pPr>
              <a:t>11/23/22</a:t>
            </a:fld>
            <a:endParaRPr lang="en-US"/>
          </a:p>
        </p:txBody>
      </p:sp>
      <p:sp>
        <p:nvSpPr>
          <p:cNvPr id="6" name="Footer Placeholder 5"/>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EA298B7-1B67-4862-BC44-5E6648AF13A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E3BBAA5B-3CCB-4B22-B7B4-E97461C00C9F}" type="datetimeFigureOut">
              <a:rPr lang="en-US"/>
              <a:pPr>
                <a:defRPr/>
              </a:pPr>
              <a:t>11/23/22</a:t>
            </a:fld>
            <a:endParaRPr lang="en-US"/>
          </a:p>
        </p:txBody>
      </p:sp>
      <p:sp>
        <p:nvSpPr>
          <p:cNvPr id="8" name="Footer Placeholder 7"/>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D78B93B1-12DB-47E7-9FB4-60CF56C0887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CD213F64-14F5-472D-90F3-712B1B008DED}" type="datetimeFigureOut">
              <a:rPr lang="en-US"/>
              <a:pPr>
                <a:defRPr/>
              </a:pPr>
              <a:t>11/23/22</a:t>
            </a:fld>
            <a:endParaRPr lang="en-US"/>
          </a:p>
        </p:txBody>
      </p:sp>
      <p:sp>
        <p:nvSpPr>
          <p:cNvPr id="4" name="Footer Placeholder 3"/>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8DA2DA0-E991-45E3-B196-BF2837CB337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Rectangle 2"/>
          <p:cNvSpPr>
            <a:spLocks noChangeArrowheads="1"/>
          </p:cNvSpPr>
          <p:nvPr/>
        </p:nvSpPr>
        <p:spPr bwMode="invGray">
          <a:xfrm>
            <a:off x="1014413" y="0"/>
            <a:ext cx="73025" cy="6858000"/>
          </a:xfrm>
          <a:prstGeom prst="rect">
            <a:avLst/>
          </a:prstGeom>
          <a:solidFill>
            <a:schemeClr val="bg1"/>
          </a:solidFill>
          <a:ln w="25400" cap="rnd">
            <a:noFill/>
            <a:miter lim="800000"/>
            <a:headEnd/>
            <a:tailEnd/>
          </a:ln>
          <a:effectLst>
            <a:outerShdw dist="38000" dir="10800000" algn="tl" rotWithShape="0">
              <a:srgbClr val="706B5F">
                <a:alpha val="25000"/>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4" name="Date Placeholder 1"/>
          <p:cNvSpPr>
            <a:spLocks noGrp="1"/>
          </p:cNvSpPr>
          <p:nvPr>
            <p:ph type="dt" sz="half" idx="10"/>
          </p:nvPr>
        </p:nvSpPr>
        <p:spPr/>
        <p:txBody>
          <a:bodyPr/>
          <a:lstStyle>
            <a:lvl1pPr>
              <a:defRPr/>
            </a:lvl1pPr>
          </a:lstStyle>
          <a:p>
            <a:pPr>
              <a:defRPr/>
            </a:pPr>
            <a:fld id="{A1441CB3-01D9-41BD-979B-82D1E3A617A9}" type="datetimeFigureOut">
              <a:rPr lang="en-US"/>
              <a:pPr>
                <a:defRPr/>
              </a:pPr>
              <a:t>11/23/22</a:t>
            </a:fld>
            <a:endParaRPr lang="en-US"/>
          </a:p>
        </p:txBody>
      </p:sp>
      <p:sp>
        <p:nvSpPr>
          <p:cNvPr id="5" name="Footer Placeholder 2"/>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9C833603-68C6-4181-89D4-53589C4DDFD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8E25023B-C0B7-45E2-A1C9-474456B7C51E}" type="datetimeFigureOut">
              <a:rPr lang="en-US"/>
              <a:pPr>
                <a:defRPr/>
              </a:pPr>
              <a:t>11/23/22</a:t>
            </a:fld>
            <a:endParaRPr lang="en-US"/>
          </a:p>
        </p:txBody>
      </p:sp>
      <p:sp>
        <p:nvSpPr>
          <p:cNvPr id="6" name="Footer Placeholder 5"/>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A09BC4A-2CFB-4013-83EB-FC110FF082D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a typeface="+mn-ea"/>
            </a:endParaRPr>
          </a:p>
        </p:txBody>
      </p:sp>
      <p:sp>
        <p:nvSpPr>
          <p:cNvPr id="6" name="Process 8"/>
          <p:cNvSpPr>
            <a:spLocks noChangeArrowheads="1"/>
          </p:cNvSpPr>
          <p:nvPr/>
        </p:nvSpPr>
        <p:spPr bwMode="auto">
          <a:xfrm rot="19468671">
            <a:off x="396875" y="954088"/>
            <a:ext cx="685800" cy="204787"/>
          </a:xfrm>
          <a:prstGeom prst="flowChartProcess">
            <a:avLst/>
          </a:prstGeom>
          <a:solidFill>
            <a:srgbClr val="FBFBFB">
              <a:alpha val="45097"/>
            </a:srgbClr>
          </a:solidFill>
          <a:ln w="6350" cap="rnd">
            <a:solidFill>
              <a:srgbClr val="FFFFFF"/>
            </a:solidFill>
            <a:miter lim="800000"/>
            <a:headEnd/>
            <a:tailEnd/>
          </a:ln>
          <a:effectLst>
            <a:outerShdw dist="25400" dir="3299947" sx="96001" sy="96001" algn="tl" rotWithShape="0">
              <a:srgbClr val="EBDAB1">
                <a:alpha val="39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7" name="Process 9"/>
          <p:cNvSpPr>
            <a:spLocks noChangeArrowheads="1"/>
          </p:cNvSpPr>
          <p:nvPr/>
        </p:nvSpPr>
        <p:spPr bwMode="auto">
          <a:xfrm rot="2103354" flipH="1">
            <a:off x="5003800" y="936625"/>
            <a:ext cx="649288" cy="204788"/>
          </a:xfrm>
          <a:prstGeom prst="flowChartProcess">
            <a:avLst/>
          </a:prstGeom>
          <a:solidFill>
            <a:srgbClr val="FBFBFB">
              <a:alpha val="45097"/>
            </a:srgbClr>
          </a:solidFill>
          <a:ln w="6350" cap="rnd">
            <a:solidFill>
              <a:srgbClr val="FFFFFF"/>
            </a:solidFill>
            <a:miter lim="800000"/>
            <a:headEnd/>
            <a:tailEnd/>
          </a:ln>
          <a:effectLst>
            <a:outerShdw dist="25400" dir="3299947" sx="96001" sy="96001" algn="tl" rotWithShape="0">
              <a:schemeClr val="bg2">
                <a:alpha val="20000"/>
              </a:schemeClr>
            </a:outerShdw>
          </a:effectLst>
        </p:spPr>
        <p:txBody>
          <a:bodyPr anchor="ctr"/>
          <a:lstStyle/>
          <a:p>
            <a:pPr algn="ctr" fontAlgn="auto">
              <a:spcBef>
                <a:spcPts val="0"/>
              </a:spcBef>
              <a:spcAft>
                <a:spcPts val="0"/>
              </a:spcAft>
              <a:defRPr/>
            </a:pPr>
            <a:endParaRPr lang="en-US" dirty="0">
              <a:solidFill>
                <a:schemeClr val="lt1"/>
              </a:solidFill>
              <a:latin typeface="+mn-lt"/>
              <a:ea typeface="+mn-ea"/>
            </a:endParaRPr>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fld id="{46B56F41-364D-4089-A661-824FE1E782D2}" type="datetimeFigureOut">
              <a:rPr lang="en-US"/>
              <a:pPr>
                <a:defRPr/>
              </a:pPr>
              <a:t>11/23/22</a:t>
            </a:fld>
            <a:endParaRPr lang="en-US"/>
          </a:p>
        </p:txBody>
      </p:sp>
      <p:sp>
        <p:nvSpPr>
          <p:cNvPr id="9" name="Footer Placeholder 5"/>
          <p:cNvSpPr>
            <a:spLocks noGrp="1"/>
          </p:cNvSpPr>
          <p:nvPr>
            <p:ph type="ftr" sz="quarter" idx="11"/>
          </p:nvPr>
        </p:nvSpPr>
        <p:spPr/>
        <p:txBody>
          <a:bodyPr/>
          <a:lstStyle>
            <a:lvl1pPr>
              <a:defRPr>
                <a:solidFill>
                  <a:schemeClr val="bg2">
                    <a:shade val="50000"/>
                    <a:satMod val="200000"/>
                  </a:schemeClr>
                </a:solidFill>
              </a:defRPr>
            </a:lvl1pPr>
            <a:extLst/>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DB81CF16-9DAA-43EE-87F5-93D7B64C02B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00000"/>
        </a:solidFill>
        <a:effectLst/>
      </p:bgPr>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p:cNvSpPr>
            <a:spLocks noChangeArrowheads="1"/>
          </p:cNvSpPr>
          <p:nvPr/>
        </p:nvSpPr>
        <p:spPr bwMode="auto">
          <a:xfrm>
            <a:off x="168275" y="20638"/>
            <a:ext cx="1703388" cy="1703387"/>
          </a:xfrm>
          <a:prstGeom prst="ellipse">
            <a:avLst/>
          </a:prstGeom>
          <a:noFill/>
          <a:ln w="27305" cap="rnd">
            <a:solidFill>
              <a:srgbClr val="FFF6DB"/>
            </a:solidFill>
            <a:round/>
            <a:headEnd/>
            <a:tailEnd/>
          </a:ln>
          <a:effectLst>
            <a:outerShdw dist="25400" dir="5400000" algn="tl" rotWithShape="0">
              <a:srgbClr val="AFA58D">
                <a:alpha val="8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3081" name="Text Placeholder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B5A788"/>
                </a:solidFill>
                <a:latin typeface="Gill Sans MT" pitchFamily="34" charset="0"/>
                <a:ea typeface="ＭＳ Ｐゴシック" pitchFamily="34" charset="-128"/>
                <a:cs typeface="+mn-cs"/>
              </a:defRPr>
            </a:lvl1pPr>
          </a:lstStyle>
          <a:p>
            <a:pPr>
              <a:defRPr/>
            </a:pPr>
            <a:fld id="{92BC866F-AA7B-4642-9E24-9CFB29535EE8}" type="datetimeFigureOut">
              <a:rPr lang="en-US"/>
              <a:pPr>
                <a:defRPr/>
              </a:pPr>
              <a:t>11/23/22</a:t>
            </a:fld>
            <a:endParaRPr lang="en-US">
              <a:solidFill>
                <a:srgbClr val="AAA393"/>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chemeClr>
                </a:solidFill>
                <a:effectLst/>
                <a:latin typeface="+mn-lt"/>
                <a:ea typeface="+mn-ea"/>
                <a:cs typeface="+mn-cs"/>
              </a:defRPr>
            </a:lvl1pPr>
            <a:extLst/>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5A788"/>
                </a:solidFill>
                <a:latin typeface="Gill Sans MT" pitchFamily="34" charset="0"/>
                <a:ea typeface="ＭＳ Ｐゴシック" pitchFamily="34" charset="-128"/>
                <a:cs typeface="+mn-cs"/>
              </a:defRPr>
            </a:lvl1pPr>
          </a:lstStyle>
          <a:p>
            <a:pPr>
              <a:defRPr/>
            </a:pPr>
            <a:fld id="{2FC57585-5673-4B8C-A60D-A80AEEF22803}" type="slidenum">
              <a:rPr lang="en-US"/>
              <a:pPr>
                <a:defRPr/>
              </a:pPr>
              <a:t>‹#›</a:t>
            </a:fld>
            <a:endParaRPr lang="en-US">
              <a:solidFill>
                <a:srgbClr val="AAA393"/>
              </a:solidFill>
            </a:endParaRPr>
          </a:p>
        </p:txBody>
      </p:sp>
      <p:sp>
        <p:nvSpPr>
          <p:cNvPr id="15" name="Rectangle 14"/>
          <p:cNvSpPr>
            <a:spLocks noChangeArrowheads="1"/>
          </p:cNvSpPr>
          <p:nvPr/>
        </p:nvSpPr>
        <p:spPr bwMode="invGray">
          <a:xfrm>
            <a:off x="1014413" y="0"/>
            <a:ext cx="73025" cy="6858000"/>
          </a:xfrm>
          <a:prstGeom prst="rect">
            <a:avLst/>
          </a:prstGeom>
          <a:solidFill>
            <a:schemeClr val="bg1"/>
          </a:solidFill>
          <a:ln w="25400" cap="rnd">
            <a:noFill/>
            <a:miter lim="800000"/>
            <a:headEnd/>
            <a:tailEnd/>
          </a:ln>
          <a:effectLst>
            <a:outerShdw dist="38000" dir="10800000" algn="tl" rotWithShape="0">
              <a:srgbClr val="706B5F">
                <a:alpha val="25000"/>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S PGothic" pitchFamily="34" charset="-128"/>
          <a:cs typeface="+mj-cs"/>
        </a:defRPr>
      </a:lvl1pPr>
      <a:lvl2pPr algn="l" rtl="0" eaLnBrk="0" fontAlgn="base" hangingPunct="0">
        <a:spcBef>
          <a:spcPct val="0"/>
        </a:spcBef>
        <a:spcAft>
          <a:spcPct val="0"/>
        </a:spcAft>
        <a:defRPr sz="4300">
          <a:solidFill>
            <a:srgbClr val="572314"/>
          </a:solidFill>
          <a:latin typeface="Gill Sans MT" pitchFamily="34" charset="0"/>
          <a:ea typeface="MS PGothic" pitchFamily="34" charset="-128"/>
        </a:defRPr>
      </a:lvl2pPr>
      <a:lvl3pPr algn="l" rtl="0" eaLnBrk="0" fontAlgn="base" hangingPunct="0">
        <a:spcBef>
          <a:spcPct val="0"/>
        </a:spcBef>
        <a:spcAft>
          <a:spcPct val="0"/>
        </a:spcAft>
        <a:defRPr sz="4300">
          <a:solidFill>
            <a:srgbClr val="572314"/>
          </a:solidFill>
          <a:latin typeface="Gill Sans MT" pitchFamily="34" charset="0"/>
          <a:ea typeface="MS PGothic" pitchFamily="34" charset="-128"/>
        </a:defRPr>
      </a:lvl3pPr>
      <a:lvl4pPr algn="l" rtl="0" eaLnBrk="0" fontAlgn="base" hangingPunct="0">
        <a:spcBef>
          <a:spcPct val="0"/>
        </a:spcBef>
        <a:spcAft>
          <a:spcPct val="0"/>
        </a:spcAft>
        <a:defRPr sz="4300">
          <a:solidFill>
            <a:srgbClr val="572314"/>
          </a:solidFill>
          <a:latin typeface="Gill Sans MT" pitchFamily="34" charset="0"/>
          <a:ea typeface="MS PGothic" pitchFamily="34" charset="-128"/>
        </a:defRPr>
      </a:lvl4pPr>
      <a:lvl5pPr algn="l" rtl="0" eaLnBrk="0" fontAlgn="base" hangingPunct="0">
        <a:spcBef>
          <a:spcPct val="0"/>
        </a:spcBef>
        <a:spcAft>
          <a:spcPct val="0"/>
        </a:spcAft>
        <a:defRPr sz="4300">
          <a:solidFill>
            <a:srgbClr val="572314"/>
          </a:solidFill>
          <a:latin typeface="Gill Sans MT" pitchFamily="34" charset="0"/>
          <a:ea typeface="MS PGothic" pitchFamily="34" charset="-128"/>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S PGothic" pitchFamily="34" charset="-128"/>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S PGothic" pitchFamily="34" charset="-128"/>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S PGothic" pitchFamily="34" charset="-128"/>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S PGothic" pitchFamily="34" charset="-128"/>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S PGothic" pitchFamily="34" charset="-128"/>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image" Target="../media/image20.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998538" y="1447800"/>
            <a:ext cx="7499350" cy="4800600"/>
          </a:xfrm>
        </p:spPr>
        <p:txBody>
          <a:bodyPr/>
          <a:lstStyle/>
          <a:p>
            <a:pPr marL="82296" indent="0" algn="ctr" eaLnBrk="1" fontAlgn="auto" hangingPunct="1">
              <a:spcAft>
                <a:spcPts val="0"/>
              </a:spcAft>
              <a:buFont typeface="Wingdings 2"/>
              <a:buNone/>
              <a:defRPr/>
            </a:pPr>
            <a:endParaRPr lang="en-US" dirty="0">
              <a:solidFill>
                <a:schemeClr val="tx1">
                  <a:lumMod val="65000"/>
                  <a:lumOff val="35000"/>
                </a:schemeClr>
              </a:solidFill>
              <a:ea typeface="ＭＳ Ｐゴシック" charset="0"/>
            </a:endParaRPr>
          </a:p>
          <a:p>
            <a:pPr marL="82296" indent="0" algn="ctr" eaLnBrk="1" fontAlgn="auto" hangingPunct="1">
              <a:spcAft>
                <a:spcPts val="0"/>
              </a:spcAft>
              <a:buFont typeface="Wingdings 2"/>
              <a:buNone/>
              <a:defRPr/>
            </a:pPr>
            <a:endParaRPr lang="en-US" dirty="0">
              <a:solidFill>
                <a:schemeClr val="tx1">
                  <a:lumMod val="65000"/>
                  <a:lumOff val="35000"/>
                </a:schemeClr>
              </a:solidFill>
              <a:ea typeface="ＭＳ Ｐゴシック" charset="0"/>
            </a:endParaRPr>
          </a:p>
          <a:p>
            <a:pPr marL="82296" indent="0" algn="ctr" eaLnBrk="1" fontAlgn="auto" hangingPunct="1">
              <a:spcAft>
                <a:spcPts val="0"/>
              </a:spcAft>
              <a:buFont typeface="Wingdings 2"/>
              <a:buNone/>
              <a:defRPr/>
            </a:pPr>
            <a:r>
              <a:rPr lang="en-US" dirty="0">
                <a:solidFill>
                  <a:schemeClr val="tx1">
                    <a:lumMod val="65000"/>
                    <a:lumOff val="35000"/>
                  </a:schemeClr>
                </a:solidFill>
                <a:ea typeface="ＭＳ Ｐゴシック" charset="0"/>
              </a:rPr>
              <a:t>CSC 815 Module 2 -  Communication Concepts and</a:t>
            </a:r>
          </a:p>
          <a:p>
            <a:pPr marL="82296" indent="0" algn="ctr" eaLnBrk="1" fontAlgn="auto" hangingPunct="1">
              <a:spcAft>
                <a:spcPts val="0"/>
              </a:spcAft>
              <a:buFont typeface="Wingdings 2"/>
              <a:buNone/>
              <a:defRPr/>
            </a:pPr>
            <a:r>
              <a:rPr lang="en-US" dirty="0">
                <a:solidFill>
                  <a:schemeClr val="tx1">
                    <a:lumMod val="65000"/>
                    <a:lumOff val="35000"/>
                  </a:schemeClr>
                </a:solidFill>
                <a:ea typeface="ＭＳ Ｐゴシック" charset="0"/>
              </a:rPr>
              <a:t>Physical layer</a:t>
            </a:r>
          </a:p>
          <a:p>
            <a:pPr marL="82296" indent="0" algn="ctr" eaLnBrk="1" fontAlgn="auto" hangingPunct="1">
              <a:spcAft>
                <a:spcPts val="0"/>
              </a:spcAft>
              <a:buFont typeface="Wingdings 2"/>
              <a:buNone/>
              <a:defRPr/>
            </a:pPr>
            <a:endParaRPr lang="en-US" dirty="0">
              <a:solidFill>
                <a:schemeClr val="tx1">
                  <a:lumMod val="65000"/>
                  <a:lumOff val="35000"/>
                </a:schemeClr>
              </a:solidFill>
              <a:ea typeface="ＭＳ Ｐゴシック" charset="0"/>
            </a:endParaRPr>
          </a:p>
          <a:p>
            <a:pPr marL="82296" indent="0" algn="ctr" eaLnBrk="1" fontAlgn="auto" hangingPunct="1">
              <a:spcAft>
                <a:spcPts val="0"/>
              </a:spcAft>
              <a:buFont typeface="Wingdings 2"/>
              <a:buNone/>
              <a:defRPr/>
            </a:pPr>
            <a:r>
              <a:rPr lang="en-US" dirty="0">
                <a:solidFill>
                  <a:schemeClr val="tx1">
                    <a:lumMod val="65000"/>
                    <a:lumOff val="35000"/>
                  </a:schemeClr>
                </a:solidFill>
                <a:ea typeface="ＭＳ Ｐゴシック" charset="0"/>
              </a:rPr>
              <a:t>Engr. Prof.   Steve A. </a:t>
            </a:r>
            <a:r>
              <a:rPr lang="en-US" dirty="0" err="1">
                <a:solidFill>
                  <a:schemeClr val="tx1">
                    <a:lumMod val="65000"/>
                    <a:lumOff val="35000"/>
                  </a:schemeClr>
                </a:solidFill>
                <a:ea typeface="ＭＳ Ｐゴシック" charset="0"/>
              </a:rPr>
              <a:t>Adeshina</a:t>
            </a:r>
            <a:endParaRPr lang="en-US" dirty="0">
              <a:solidFill>
                <a:schemeClr val="tx1">
                  <a:lumMod val="65000"/>
                  <a:lumOff val="35000"/>
                </a:schemeClr>
              </a:solidFill>
              <a:ea typeface="ＭＳ Ｐゴシック" charset="0"/>
            </a:endParaRPr>
          </a:p>
        </p:txBody>
      </p:sp>
      <p:sp>
        <p:nvSpPr>
          <p:cNvPr id="6" name="Title 5"/>
          <p:cNvSpPr>
            <a:spLocks noGrp="1"/>
          </p:cNvSpPr>
          <p:nvPr>
            <p:ph type="title"/>
          </p:nvPr>
        </p:nvSpPr>
        <p:spPr>
          <a:xfrm>
            <a:off x="998538" y="227156"/>
            <a:ext cx="7708900" cy="1143000"/>
          </a:xfrm>
        </p:spPr>
        <p:txBody>
          <a:bodyPr>
            <a:normAutofit fontScale="90000"/>
          </a:bodyPr>
          <a:lstStyle/>
          <a:p>
            <a:pPr algn="ctr">
              <a:defRPr/>
            </a:pPr>
            <a:r>
              <a:rPr lang="en-US" dirty="0">
                <a:solidFill>
                  <a:srgbClr val="FF0000"/>
                </a:solidFill>
                <a:ea typeface="ＭＳ Ｐゴシック" charset="0"/>
              </a:rPr>
              <a:t>Advanced Computer Networking  &amp; Communications </a:t>
            </a:r>
          </a:p>
        </p:txBody>
      </p:sp>
      <p:pic>
        <p:nvPicPr>
          <p:cNvPr id="7" name="Picture 6"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
        <p:nvSpPr>
          <p:cNvPr id="2" name="TextBox 1"/>
          <p:cNvSpPr txBox="1"/>
          <p:nvPr/>
        </p:nvSpPr>
        <p:spPr>
          <a:xfrm>
            <a:off x="9944379" y="429324"/>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pPr>
              <a:defRPr/>
            </a:pPr>
            <a:r>
              <a:rPr kumimoji="1" lang="en-US" dirty="0">
                <a:solidFill>
                  <a:srgbClr val="FF0000"/>
                </a:solidFill>
                <a:ea typeface="ＭＳ Ｐゴシック" charset="0"/>
              </a:rPr>
              <a:t>Varying Sine Waves</a:t>
            </a:r>
            <a:br>
              <a:rPr kumimoji="1" lang="en-US" dirty="0">
                <a:solidFill>
                  <a:srgbClr val="FF0000"/>
                </a:solidFill>
                <a:ea typeface="ＭＳ Ｐゴシック" charset="0"/>
              </a:rPr>
            </a:br>
            <a:r>
              <a:rPr kumimoji="1" lang="en-US" sz="4000" dirty="0">
                <a:ea typeface="ＭＳ Ｐゴシック" charset="0"/>
              </a:rPr>
              <a:t>s(t) = A sin(2</a:t>
            </a:r>
            <a:r>
              <a:rPr kumimoji="1" lang="en-US" sz="4000" dirty="0">
                <a:ea typeface="ＭＳ Ｐゴシック" charset="0"/>
                <a:sym typeface="Symbol" charset="2"/>
              </a:rPr>
              <a:t></a:t>
            </a:r>
            <a:r>
              <a:rPr kumimoji="1" lang="en-US" sz="4000" dirty="0">
                <a:ea typeface="ＭＳ Ｐゴシック" charset="0"/>
              </a:rPr>
              <a:t>ft +</a:t>
            </a:r>
            <a:r>
              <a:rPr kumimoji="1" lang="en-US" sz="4000" dirty="0">
                <a:ea typeface="ＭＳ Ｐゴシック" charset="0"/>
                <a:sym typeface="Symbol" charset="2"/>
              </a:rPr>
              <a:t></a:t>
            </a:r>
            <a:r>
              <a:rPr kumimoji="1" lang="en-US" sz="4000" dirty="0">
                <a:ea typeface="ＭＳ Ｐゴシック" charset="0"/>
              </a:rPr>
              <a:t>)</a:t>
            </a:r>
            <a:endParaRPr kumimoji="1" lang="en-US" dirty="0">
              <a:ea typeface="ＭＳ Ｐゴシック" charset="0"/>
            </a:endParaRPr>
          </a:p>
        </p:txBody>
      </p:sp>
      <p:pic>
        <p:nvPicPr>
          <p:cNvPr id="24579" name="Picture 4"/>
          <p:cNvPicPr preferRelativeResize="0">
            <a:picLocks noChangeAspect="1" noChangeArrowheads="1"/>
          </p:cNvPicPr>
          <p:nvPr/>
        </p:nvPicPr>
        <p:blipFill>
          <a:blip r:embed="rId3"/>
          <a:srcRect b="7153"/>
          <a:stretch>
            <a:fillRect/>
          </a:stretch>
        </p:blipFill>
        <p:spPr bwMode="auto">
          <a:xfrm>
            <a:off x="1435100" y="1792288"/>
            <a:ext cx="7499350" cy="5065712"/>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defRPr/>
            </a:pPr>
            <a:r>
              <a:rPr kumimoji="1" lang="en-GB" dirty="0">
                <a:solidFill>
                  <a:srgbClr val="FF0000"/>
                </a:solidFill>
                <a:ea typeface="ＭＳ Ｐゴシック" charset="0"/>
              </a:rPr>
              <a:t>Wireless Propagation</a:t>
            </a:r>
            <a:br>
              <a:rPr kumimoji="1" lang="en-GB" dirty="0">
                <a:solidFill>
                  <a:srgbClr val="FF0000"/>
                </a:solidFill>
                <a:ea typeface="ＭＳ Ｐゴシック" charset="0"/>
              </a:rPr>
            </a:br>
            <a:r>
              <a:rPr kumimoji="1" lang="en-GB" dirty="0">
                <a:solidFill>
                  <a:srgbClr val="FF0000"/>
                </a:solidFill>
                <a:ea typeface="ＭＳ Ｐゴシック" charset="0"/>
              </a:rPr>
              <a:t>Line of Sight</a:t>
            </a:r>
          </a:p>
        </p:txBody>
      </p:sp>
      <p:pic>
        <p:nvPicPr>
          <p:cNvPr id="114691" name="Picture 5" descr="Propagation Modes                                              00282829  Mnementh                      BEAE7A2F:"/>
          <p:cNvPicPr>
            <a:picLocks noChangeAspect="1" noChangeArrowheads="1"/>
          </p:cNvPicPr>
          <p:nvPr/>
        </p:nvPicPr>
        <p:blipFill>
          <a:blip r:embed="rId3"/>
          <a:srcRect l="9265" t="68011" r="9265" b="7159"/>
          <a:stretch>
            <a:fillRect/>
          </a:stretch>
        </p:blipFill>
        <p:spPr bwMode="auto">
          <a:xfrm>
            <a:off x="1865313" y="2590800"/>
            <a:ext cx="6491287" cy="300355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Line of Sight Transmission</a:t>
            </a:r>
          </a:p>
        </p:txBody>
      </p:sp>
      <p:sp>
        <p:nvSpPr>
          <p:cNvPr id="115715" name="Rectangle 3"/>
          <p:cNvSpPr>
            <a:spLocks noGrp="1" noChangeArrowheads="1"/>
          </p:cNvSpPr>
          <p:nvPr>
            <p:ph type="body" idx="1"/>
          </p:nvPr>
        </p:nvSpPr>
        <p:spPr/>
        <p:txBody>
          <a:bodyPr/>
          <a:lstStyle/>
          <a:p>
            <a:pPr eaLnBrk="1" hangingPunct="1">
              <a:buFont typeface="Wingdings" pitchFamily="2" charset="2"/>
              <a:buChar char="Ø"/>
            </a:pPr>
            <a:r>
              <a:rPr kumimoji="1" lang="en-GB"/>
              <a:t>Free space loss</a:t>
            </a:r>
          </a:p>
          <a:p>
            <a:pPr lvl="1" eaLnBrk="1" hangingPunct="1">
              <a:buFont typeface="Wingdings" pitchFamily="2" charset="2"/>
              <a:buChar char="l"/>
            </a:pPr>
            <a:r>
              <a:rPr kumimoji="1" lang="en-GB"/>
              <a:t>loss of signal with distance</a:t>
            </a:r>
          </a:p>
          <a:p>
            <a:pPr eaLnBrk="1" hangingPunct="1">
              <a:buFont typeface="Wingdings" pitchFamily="2" charset="2"/>
              <a:buChar char="Ø"/>
            </a:pPr>
            <a:r>
              <a:rPr kumimoji="1" lang="en-GB"/>
              <a:t>Atmospheric Absorption</a:t>
            </a:r>
          </a:p>
          <a:p>
            <a:pPr lvl="1" eaLnBrk="1" hangingPunct="1">
              <a:buFont typeface="Wingdings" pitchFamily="2" charset="2"/>
              <a:buChar char="l"/>
            </a:pPr>
            <a:r>
              <a:rPr kumimoji="1" lang="en-GB"/>
              <a:t>from water vapour and oxygen absorption</a:t>
            </a:r>
          </a:p>
          <a:p>
            <a:pPr eaLnBrk="1" hangingPunct="1">
              <a:buFont typeface="Wingdings" pitchFamily="2" charset="2"/>
              <a:buChar char="Ø"/>
            </a:pPr>
            <a:r>
              <a:rPr kumimoji="1" lang="en-GB"/>
              <a:t>Multipath</a:t>
            </a:r>
          </a:p>
          <a:p>
            <a:pPr lvl="1" eaLnBrk="1" hangingPunct="1">
              <a:buFont typeface="Wingdings" pitchFamily="2" charset="2"/>
              <a:buChar char="l"/>
            </a:pPr>
            <a:r>
              <a:rPr kumimoji="1" lang="en-GB"/>
              <a:t>multiple interfering signals from reflections</a:t>
            </a:r>
          </a:p>
          <a:p>
            <a:pPr eaLnBrk="1" hangingPunct="1">
              <a:buFont typeface="Wingdings" pitchFamily="2" charset="2"/>
              <a:buChar char="Ø"/>
            </a:pPr>
            <a:r>
              <a:rPr kumimoji="1" lang="en-GB"/>
              <a:t>Refraction</a:t>
            </a:r>
          </a:p>
          <a:p>
            <a:pPr lvl="1" eaLnBrk="1" hangingPunct="1">
              <a:buFont typeface="Wingdings" pitchFamily="2" charset="2"/>
              <a:buChar char="l"/>
            </a:pPr>
            <a:r>
              <a:rPr kumimoji="1" lang="en-GB"/>
              <a:t>bending signal away from receiver</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Summary</a:t>
            </a:r>
            <a:endParaRPr kumimoji="1" lang="en-AU" dirty="0">
              <a:solidFill>
                <a:srgbClr val="FF0000"/>
              </a:solidFill>
              <a:ea typeface="ＭＳ Ｐゴシック" charset="0"/>
            </a:endParaRPr>
          </a:p>
        </p:txBody>
      </p:sp>
      <p:sp>
        <p:nvSpPr>
          <p:cNvPr id="116739" name="Rectangle 3"/>
          <p:cNvSpPr>
            <a:spLocks noGrp="1" noChangeArrowheads="1"/>
          </p:cNvSpPr>
          <p:nvPr>
            <p:ph type="body" idx="1"/>
          </p:nvPr>
        </p:nvSpPr>
        <p:spPr>
          <a:xfrm>
            <a:off x="1435100" y="2090056"/>
            <a:ext cx="7499350" cy="4158343"/>
          </a:xfrm>
        </p:spPr>
        <p:txBody>
          <a:bodyPr/>
          <a:lstStyle/>
          <a:p>
            <a:pPr eaLnBrk="1" hangingPunct="1">
              <a:buFont typeface="Wingdings" pitchFamily="2" charset="2"/>
              <a:buChar char="Ø"/>
            </a:pPr>
            <a:r>
              <a:rPr kumimoji="1" lang="en-AU" dirty="0"/>
              <a:t>looked at data transmission issues</a:t>
            </a:r>
          </a:p>
          <a:p>
            <a:pPr eaLnBrk="1" hangingPunct="1">
              <a:buFont typeface="Wingdings" pitchFamily="2" charset="2"/>
              <a:buChar char="Ø"/>
            </a:pPr>
            <a:r>
              <a:rPr kumimoji="1" lang="en-AU" dirty="0"/>
              <a:t>frequency, spectrum &amp; bandwidth</a:t>
            </a:r>
          </a:p>
          <a:p>
            <a:pPr eaLnBrk="1" hangingPunct="1">
              <a:buFont typeface="Wingdings" pitchFamily="2" charset="2"/>
              <a:buChar char="Ø"/>
            </a:pPr>
            <a:r>
              <a:rPr kumimoji="1" lang="en-AU" dirty="0" err="1"/>
              <a:t>analog</a:t>
            </a:r>
            <a:r>
              <a:rPr kumimoji="1" lang="en-AU" dirty="0"/>
              <a:t> </a:t>
            </a:r>
            <a:r>
              <a:rPr kumimoji="1" lang="en-AU" dirty="0" err="1"/>
              <a:t>vs</a:t>
            </a:r>
            <a:r>
              <a:rPr kumimoji="1" lang="en-AU" dirty="0"/>
              <a:t> digital signals</a:t>
            </a:r>
          </a:p>
          <a:p>
            <a:pPr eaLnBrk="1" hangingPunct="1">
              <a:buFont typeface="Wingdings" pitchFamily="2" charset="2"/>
              <a:buChar char="Ø"/>
            </a:pPr>
            <a:r>
              <a:rPr kumimoji="1" lang="en-AU" dirty="0"/>
              <a:t>transmission impairments</a:t>
            </a:r>
          </a:p>
          <a:p>
            <a:pPr eaLnBrk="1" hangingPunct="1">
              <a:buFont typeface="Wingdings" pitchFamily="2" charset="2"/>
              <a:buChar char="Ø"/>
            </a:pPr>
            <a:endParaRPr kumimoji="1" lang="en-AU" dirty="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Wireless Transmission Frequencies</a:t>
            </a:r>
          </a:p>
        </p:txBody>
      </p:sp>
      <p:sp>
        <p:nvSpPr>
          <p:cNvPr id="117763" name="Rectangle 3"/>
          <p:cNvSpPr>
            <a:spLocks noGrp="1" noChangeArrowheads="1"/>
          </p:cNvSpPr>
          <p:nvPr>
            <p:ph type="body" idx="1"/>
          </p:nvPr>
        </p:nvSpPr>
        <p:spPr>
          <a:xfrm>
            <a:off x="1435100" y="1933575"/>
            <a:ext cx="7499350" cy="4314825"/>
          </a:xfrm>
        </p:spPr>
        <p:txBody>
          <a:bodyPr/>
          <a:lstStyle/>
          <a:p>
            <a:pPr eaLnBrk="1" hangingPunct="1">
              <a:lnSpc>
                <a:spcPct val="90000"/>
              </a:lnSpc>
              <a:buFont typeface="Wingdings" pitchFamily="2" charset="2"/>
              <a:buChar char="Ø"/>
            </a:pPr>
            <a:r>
              <a:rPr kumimoji="1" lang="en-US" sz="2800"/>
              <a:t>2GHz to 40GHz</a:t>
            </a:r>
          </a:p>
          <a:p>
            <a:pPr lvl="1" eaLnBrk="1" hangingPunct="1">
              <a:lnSpc>
                <a:spcPct val="90000"/>
              </a:lnSpc>
              <a:buFont typeface="Wingdings" pitchFamily="2" charset="2"/>
              <a:buChar char="l"/>
            </a:pPr>
            <a:r>
              <a:rPr kumimoji="1" lang="en-US" sz="2400"/>
              <a:t>microwave</a:t>
            </a:r>
          </a:p>
          <a:p>
            <a:pPr lvl="1" eaLnBrk="1" hangingPunct="1">
              <a:lnSpc>
                <a:spcPct val="90000"/>
              </a:lnSpc>
              <a:buFont typeface="Wingdings" pitchFamily="2" charset="2"/>
              <a:buChar char="l"/>
            </a:pPr>
            <a:r>
              <a:rPr kumimoji="1" lang="en-US" sz="2400"/>
              <a:t>highly directional</a:t>
            </a:r>
          </a:p>
          <a:p>
            <a:pPr lvl="1" eaLnBrk="1" hangingPunct="1">
              <a:lnSpc>
                <a:spcPct val="90000"/>
              </a:lnSpc>
              <a:buFont typeface="Wingdings" pitchFamily="2" charset="2"/>
              <a:buChar char="l"/>
            </a:pPr>
            <a:r>
              <a:rPr kumimoji="1" lang="en-US" sz="2400"/>
              <a:t>point to point</a:t>
            </a:r>
          </a:p>
          <a:p>
            <a:pPr lvl="1" eaLnBrk="1" hangingPunct="1">
              <a:lnSpc>
                <a:spcPct val="90000"/>
              </a:lnSpc>
              <a:buFont typeface="Wingdings" pitchFamily="2" charset="2"/>
              <a:buChar char="l"/>
            </a:pPr>
            <a:r>
              <a:rPr kumimoji="1" lang="en-US" sz="2400"/>
              <a:t>satellite</a:t>
            </a:r>
          </a:p>
          <a:p>
            <a:pPr eaLnBrk="1" hangingPunct="1">
              <a:lnSpc>
                <a:spcPct val="90000"/>
              </a:lnSpc>
              <a:buFont typeface="Wingdings" pitchFamily="2" charset="2"/>
              <a:buChar char="Ø"/>
            </a:pPr>
            <a:r>
              <a:rPr kumimoji="1" lang="en-US" sz="2800"/>
              <a:t>30MHz to 1GHz</a:t>
            </a:r>
          </a:p>
          <a:p>
            <a:pPr lvl="1" eaLnBrk="1" hangingPunct="1">
              <a:lnSpc>
                <a:spcPct val="90000"/>
              </a:lnSpc>
              <a:buFont typeface="Wingdings" pitchFamily="2" charset="2"/>
              <a:buChar char="l"/>
            </a:pPr>
            <a:r>
              <a:rPr kumimoji="1" lang="en-US" sz="2400"/>
              <a:t>omnidirectional</a:t>
            </a:r>
          </a:p>
          <a:p>
            <a:pPr lvl="1" eaLnBrk="1" hangingPunct="1">
              <a:lnSpc>
                <a:spcPct val="90000"/>
              </a:lnSpc>
              <a:buFont typeface="Wingdings" pitchFamily="2" charset="2"/>
              <a:buChar char="l"/>
            </a:pPr>
            <a:r>
              <a:rPr kumimoji="1" lang="en-US" sz="2400"/>
              <a:t>broadcast radio</a:t>
            </a:r>
          </a:p>
          <a:p>
            <a:pPr eaLnBrk="1" hangingPunct="1">
              <a:lnSpc>
                <a:spcPct val="90000"/>
              </a:lnSpc>
              <a:buFont typeface="Wingdings" pitchFamily="2" charset="2"/>
              <a:buChar char="Ø"/>
            </a:pPr>
            <a:r>
              <a:rPr kumimoji="1" lang="en-US" sz="2800"/>
              <a:t>3 x 10</a:t>
            </a:r>
            <a:r>
              <a:rPr kumimoji="1" lang="en-US" sz="2800" baseline="30000"/>
              <a:t>11</a:t>
            </a:r>
            <a:r>
              <a:rPr kumimoji="1" lang="en-US" sz="2800"/>
              <a:t> to 2 x 10</a:t>
            </a:r>
            <a:r>
              <a:rPr kumimoji="1" lang="en-US" sz="2800" baseline="30000"/>
              <a:t>14</a:t>
            </a:r>
            <a:endParaRPr kumimoji="1" lang="en-US" sz="2800"/>
          </a:p>
          <a:p>
            <a:pPr lvl="1" eaLnBrk="1" hangingPunct="1">
              <a:lnSpc>
                <a:spcPct val="90000"/>
              </a:lnSpc>
              <a:buFont typeface="Wingdings" pitchFamily="2" charset="2"/>
              <a:buChar char="l"/>
            </a:pPr>
            <a:r>
              <a:rPr kumimoji="1" lang="en-US" sz="2400"/>
              <a:t>infrared</a:t>
            </a:r>
          </a:p>
          <a:p>
            <a:pPr lvl="1" eaLnBrk="1" hangingPunct="1">
              <a:lnSpc>
                <a:spcPct val="90000"/>
              </a:lnSpc>
              <a:buFont typeface="Wingdings" pitchFamily="2" charset="2"/>
              <a:buChar char="l"/>
            </a:pPr>
            <a:r>
              <a:rPr kumimoji="1" lang="en-US" sz="2400"/>
              <a:t>local</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Antennas</a:t>
            </a:r>
          </a:p>
        </p:txBody>
      </p:sp>
      <p:sp>
        <p:nvSpPr>
          <p:cNvPr id="118787" name="Rectangle 3"/>
          <p:cNvSpPr>
            <a:spLocks noGrp="1" noChangeArrowheads="1"/>
          </p:cNvSpPr>
          <p:nvPr>
            <p:ph type="body" idx="1"/>
          </p:nvPr>
        </p:nvSpPr>
        <p:spPr>
          <a:xfrm>
            <a:off x="1435100" y="1371600"/>
            <a:ext cx="7251700" cy="5334000"/>
          </a:xfrm>
        </p:spPr>
        <p:txBody>
          <a:bodyPr/>
          <a:lstStyle/>
          <a:p>
            <a:pPr eaLnBrk="1" hangingPunct="1">
              <a:buFont typeface="Wingdings" pitchFamily="2" charset="2"/>
              <a:buChar char="Ø"/>
            </a:pPr>
            <a:r>
              <a:rPr kumimoji="1" lang="en-GB" sz="2800"/>
              <a:t>electrical conductor used to radiate or collect electromagnetic energy</a:t>
            </a:r>
          </a:p>
          <a:p>
            <a:pPr eaLnBrk="1" hangingPunct="1">
              <a:buFont typeface="Wingdings" pitchFamily="2" charset="2"/>
              <a:buChar char="Ø"/>
            </a:pPr>
            <a:r>
              <a:rPr kumimoji="1" lang="en-GB" sz="2800"/>
              <a:t>transmission antenna</a:t>
            </a:r>
          </a:p>
          <a:p>
            <a:pPr lvl="1" eaLnBrk="1" hangingPunct="1">
              <a:buFont typeface="Wingdings" pitchFamily="2" charset="2"/>
              <a:buChar char="l"/>
            </a:pPr>
            <a:r>
              <a:rPr kumimoji="1" lang="en-GB" sz="2400"/>
              <a:t>radio frequency energy from transmitter</a:t>
            </a:r>
          </a:p>
          <a:p>
            <a:pPr lvl="1" eaLnBrk="1" hangingPunct="1">
              <a:buFont typeface="Wingdings" pitchFamily="2" charset="2"/>
              <a:buChar char="l"/>
            </a:pPr>
            <a:r>
              <a:rPr kumimoji="1" lang="en-GB" sz="2400"/>
              <a:t>converted to electromagnetic energy byy antenna</a:t>
            </a:r>
          </a:p>
          <a:p>
            <a:pPr lvl="1" eaLnBrk="1" hangingPunct="1">
              <a:buFont typeface="Wingdings" pitchFamily="2" charset="2"/>
              <a:buChar char="l"/>
            </a:pPr>
            <a:r>
              <a:rPr kumimoji="1" lang="en-GB" sz="2400"/>
              <a:t>radiated into surrounding environment</a:t>
            </a:r>
          </a:p>
          <a:p>
            <a:pPr eaLnBrk="1" hangingPunct="1">
              <a:buFont typeface="Wingdings" pitchFamily="2" charset="2"/>
              <a:buChar char="Ø"/>
            </a:pPr>
            <a:r>
              <a:rPr kumimoji="1" lang="en-GB" sz="2800"/>
              <a:t>reception antenna</a:t>
            </a:r>
          </a:p>
          <a:p>
            <a:pPr lvl="1" eaLnBrk="1" hangingPunct="1">
              <a:buFont typeface="Wingdings" pitchFamily="2" charset="2"/>
              <a:buChar char="l"/>
            </a:pPr>
            <a:r>
              <a:rPr kumimoji="1" lang="en-GB" sz="2400"/>
              <a:t>electromagnetic energy impinging on antenna</a:t>
            </a:r>
          </a:p>
          <a:p>
            <a:pPr lvl="1" eaLnBrk="1" hangingPunct="1">
              <a:buFont typeface="Wingdings" pitchFamily="2" charset="2"/>
              <a:buChar char="l"/>
            </a:pPr>
            <a:r>
              <a:rPr kumimoji="1" lang="en-GB" sz="2400"/>
              <a:t>converted to radio frequency electrical energy</a:t>
            </a:r>
          </a:p>
          <a:p>
            <a:pPr lvl="1" eaLnBrk="1" hangingPunct="1">
              <a:buFont typeface="Wingdings" pitchFamily="2" charset="2"/>
              <a:buChar char="l"/>
            </a:pPr>
            <a:r>
              <a:rPr kumimoji="1" lang="en-GB" sz="2400"/>
              <a:t>fed to receiver</a:t>
            </a:r>
          </a:p>
          <a:p>
            <a:pPr eaLnBrk="1" hangingPunct="1">
              <a:buFont typeface="Wingdings" pitchFamily="2" charset="2"/>
              <a:buChar char="Ø"/>
            </a:pPr>
            <a:r>
              <a:rPr kumimoji="1" lang="en-GB" sz="2800"/>
              <a:t>same antenna is often used for both purposes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Radiation Pattern</a:t>
            </a:r>
          </a:p>
        </p:txBody>
      </p:sp>
      <p:sp>
        <p:nvSpPr>
          <p:cNvPr id="119811" name="Rectangle 3"/>
          <p:cNvSpPr>
            <a:spLocks noGrp="1" noChangeArrowheads="1"/>
          </p:cNvSpPr>
          <p:nvPr>
            <p:ph type="body" idx="1"/>
          </p:nvPr>
        </p:nvSpPr>
        <p:spPr>
          <a:xfrm>
            <a:off x="1435100" y="1811338"/>
            <a:ext cx="7499350" cy="4800600"/>
          </a:xfrm>
        </p:spPr>
        <p:txBody>
          <a:bodyPr/>
          <a:lstStyle/>
          <a:p>
            <a:pPr eaLnBrk="1" hangingPunct="1">
              <a:buFont typeface="Wingdings" pitchFamily="2" charset="2"/>
              <a:buChar char="Ø"/>
            </a:pPr>
            <a:r>
              <a:rPr kumimoji="1" lang="en-GB"/>
              <a:t>power radiated in all directions</a:t>
            </a:r>
          </a:p>
          <a:p>
            <a:pPr eaLnBrk="1" hangingPunct="1">
              <a:buFont typeface="Wingdings" pitchFamily="2" charset="2"/>
              <a:buChar char="Ø"/>
            </a:pPr>
            <a:r>
              <a:rPr kumimoji="1" lang="en-GB"/>
              <a:t>not same performance in all directions</a:t>
            </a:r>
          </a:p>
          <a:p>
            <a:pPr lvl="1" eaLnBrk="1" hangingPunct="1">
              <a:buFont typeface="Wingdings" pitchFamily="2" charset="2"/>
              <a:buChar char="l"/>
            </a:pPr>
            <a:r>
              <a:rPr kumimoji="1" lang="en-GB"/>
              <a:t>as seen in a </a:t>
            </a:r>
            <a:r>
              <a:rPr lang="en-US"/>
              <a:t>radiation pattern diagram</a:t>
            </a:r>
            <a:endParaRPr kumimoji="1" lang="en-GB"/>
          </a:p>
          <a:p>
            <a:pPr eaLnBrk="1" hangingPunct="1">
              <a:buFont typeface="Wingdings" pitchFamily="2" charset="2"/>
              <a:buChar char="Ø"/>
            </a:pPr>
            <a:r>
              <a:rPr kumimoji="1" lang="en-GB"/>
              <a:t>an isotropic antenna is a (theoretical) point in space</a:t>
            </a:r>
          </a:p>
          <a:p>
            <a:pPr lvl="1" eaLnBrk="1" hangingPunct="1">
              <a:buFont typeface="Wingdings" pitchFamily="2" charset="2"/>
              <a:buChar char="l"/>
            </a:pPr>
            <a:r>
              <a:rPr kumimoji="1" lang="en-GB"/>
              <a:t>radiates in all directions equally</a:t>
            </a:r>
          </a:p>
          <a:p>
            <a:pPr lvl="1" eaLnBrk="1" hangingPunct="1">
              <a:buFont typeface="Wingdings" pitchFamily="2" charset="2"/>
              <a:buChar char="l"/>
            </a:pPr>
            <a:r>
              <a:rPr kumimoji="1" lang="en-GB"/>
              <a:t>with a spherical radiation pattern</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Parabolic Reflective Antenna</a:t>
            </a:r>
          </a:p>
        </p:txBody>
      </p:sp>
      <p:pic>
        <p:nvPicPr>
          <p:cNvPr id="120835" name="Picture 5" descr=" Parabolic                                                      00282829  Mnementh                      BEAE7A2F:"/>
          <p:cNvPicPr>
            <a:picLocks noChangeAspect="1" noChangeArrowheads="1"/>
          </p:cNvPicPr>
          <p:nvPr/>
        </p:nvPicPr>
        <p:blipFill>
          <a:blip r:embed="rId3"/>
          <a:srcRect b="50113"/>
          <a:stretch>
            <a:fillRect/>
          </a:stretch>
        </p:blipFill>
        <p:spPr bwMode="auto">
          <a:xfrm>
            <a:off x="1435100" y="1841500"/>
            <a:ext cx="7019925" cy="501650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kumimoji="1" lang="en-GB">
                <a:ea typeface="ＭＳ Ｐゴシック" charset="0"/>
              </a:rPr>
              <a:t>Antenna Gain</a:t>
            </a:r>
          </a:p>
        </p:txBody>
      </p:sp>
      <p:sp>
        <p:nvSpPr>
          <p:cNvPr id="121859" name="Rectangle 3"/>
          <p:cNvSpPr>
            <a:spLocks noGrp="1" noChangeArrowheads="1"/>
          </p:cNvSpPr>
          <p:nvPr>
            <p:ph type="body" idx="1"/>
          </p:nvPr>
        </p:nvSpPr>
        <p:spPr/>
        <p:txBody>
          <a:bodyPr/>
          <a:lstStyle/>
          <a:p>
            <a:pPr eaLnBrk="1" hangingPunct="1">
              <a:buFont typeface="Wingdings" pitchFamily="2" charset="2"/>
              <a:buChar char="Ø"/>
            </a:pPr>
            <a:r>
              <a:rPr kumimoji="1" lang="en-GB"/>
              <a:t>measure of directionality of antenna</a:t>
            </a:r>
          </a:p>
          <a:p>
            <a:pPr eaLnBrk="1" hangingPunct="1">
              <a:buFont typeface="Wingdings" pitchFamily="2" charset="2"/>
              <a:buChar char="Ø"/>
            </a:pPr>
            <a:r>
              <a:rPr kumimoji="1" lang="en-GB"/>
              <a:t>power output in particular direction verses that produced by an isotropic antenna</a:t>
            </a:r>
          </a:p>
          <a:p>
            <a:pPr eaLnBrk="1" hangingPunct="1">
              <a:buFont typeface="Wingdings" pitchFamily="2" charset="2"/>
              <a:buChar char="Ø"/>
            </a:pPr>
            <a:r>
              <a:rPr kumimoji="1" lang="en-GB"/>
              <a:t>measured in decibels (dB)</a:t>
            </a:r>
          </a:p>
          <a:p>
            <a:pPr eaLnBrk="1" hangingPunct="1">
              <a:buFont typeface="Wingdings" pitchFamily="2" charset="2"/>
              <a:buChar char="Ø"/>
            </a:pPr>
            <a:r>
              <a:rPr kumimoji="1" lang="en-GB"/>
              <a:t>results in loss in power in another direction</a:t>
            </a:r>
          </a:p>
          <a:p>
            <a:pPr eaLnBrk="1" hangingPunct="1">
              <a:buFont typeface="Wingdings" pitchFamily="2" charset="2"/>
              <a:buChar char="Ø"/>
            </a:pPr>
            <a:r>
              <a:rPr kumimoji="1" lang="en-GB"/>
              <a:t>effective area relates to size and shape</a:t>
            </a:r>
          </a:p>
          <a:p>
            <a:pPr lvl="1" eaLnBrk="1" hangingPunct="1">
              <a:buFont typeface="Wingdings" pitchFamily="2" charset="2"/>
              <a:buChar char="l"/>
            </a:pPr>
            <a:r>
              <a:rPr kumimoji="1" lang="en-GB"/>
              <a:t>related to gain</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Terrestrial Microwave</a:t>
            </a:r>
          </a:p>
        </p:txBody>
      </p:sp>
      <p:sp>
        <p:nvSpPr>
          <p:cNvPr id="122883" name="Rectangle 3"/>
          <p:cNvSpPr>
            <a:spLocks noGrp="1" noChangeArrowheads="1"/>
          </p:cNvSpPr>
          <p:nvPr>
            <p:ph type="body" idx="1"/>
          </p:nvPr>
        </p:nvSpPr>
        <p:spPr>
          <a:xfrm>
            <a:off x="1219200" y="1676400"/>
            <a:ext cx="7467600" cy="4800600"/>
          </a:xfrm>
        </p:spPr>
        <p:txBody>
          <a:bodyPr/>
          <a:lstStyle/>
          <a:p>
            <a:pPr eaLnBrk="1" hangingPunct="1">
              <a:lnSpc>
                <a:spcPct val="90000"/>
              </a:lnSpc>
              <a:buFont typeface="Wingdings" pitchFamily="2" charset="2"/>
              <a:buChar char="Ø"/>
            </a:pPr>
            <a:r>
              <a:rPr kumimoji="1" lang="en-US" sz="2800"/>
              <a:t>used for long haul telecommunications</a:t>
            </a:r>
          </a:p>
          <a:p>
            <a:pPr eaLnBrk="1" hangingPunct="1">
              <a:lnSpc>
                <a:spcPct val="90000"/>
              </a:lnSpc>
              <a:buFont typeface="Wingdings" pitchFamily="2" charset="2"/>
              <a:buChar char="Ø"/>
            </a:pPr>
            <a:r>
              <a:rPr kumimoji="1" lang="en-US" sz="2800"/>
              <a:t>and short point-to-point links</a:t>
            </a:r>
          </a:p>
          <a:p>
            <a:pPr eaLnBrk="1" hangingPunct="1">
              <a:lnSpc>
                <a:spcPct val="90000"/>
              </a:lnSpc>
              <a:buFont typeface="Wingdings" pitchFamily="2" charset="2"/>
              <a:buChar char="Ø"/>
            </a:pPr>
            <a:r>
              <a:rPr kumimoji="1" lang="en-US" sz="2800"/>
              <a:t>requires fewer repeaters but line of sight</a:t>
            </a:r>
          </a:p>
          <a:p>
            <a:pPr eaLnBrk="1" hangingPunct="1">
              <a:lnSpc>
                <a:spcPct val="90000"/>
              </a:lnSpc>
              <a:buFont typeface="Wingdings" pitchFamily="2" charset="2"/>
              <a:buChar char="Ø"/>
            </a:pPr>
            <a:r>
              <a:rPr kumimoji="1" lang="en-US" sz="2800"/>
              <a:t>use a parabolic dish to focus a narrow beam onto a receiver antenna</a:t>
            </a:r>
          </a:p>
          <a:p>
            <a:pPr eaLnBrk="1" hangingPunct="1">
              <a:lnSpc>
                <a:spcPct val="90000"/>
              </a:lnSpc>
              <a:buFont typeface="Wingdings" pitchFamily="2" charset="2"/>
              <a:buChar char="Ø"/>
            </a:pPr>
            <a:r>
              <a:rPr kumimoji="1" lang="en-US" sz="2800"/>
              <a:t>1-40GHz frequencies</a:t>
            </a:r>
          </a:p>
          <a:p>
            <a:pPr eaLnBrk="1" hangingPunct="1">
              <a:lnSpc>
                <a:spcPct val="90000"/>
              </a:lnSpc>
              <a:buFont typeface="Wingdings" pitchFamily="2" charset="2"/>
              <a:buChar char="Ø"/>
            </a:pPr>
            <a:r>
              <a:rPr kumimoji="1" lang="en-US" sz="2800"/>
              <a:t>higher frequencies give higher data rates</a:t>
            </a:r>
          </a:p>
          <a:p>
            <a:pPr eaLnBrk="1" hangingPunct="1">
              <a:lnSpc>
                <a:spcPct val="90000"/>
              </a:lnSpc>
              <a:buFont typeface="Wingdings" pitchFamily="2" charset="2"/>
              <a:buChar char="Ø"/>
            </a:pPr>
            <a:r>
              <a:rPr kumimoji="1" lang="en-US" sz="2800"/>
              <a:t>main source of loss is attenuation</a:t>
            </a:r>
          </a:p>
          <a:p>
            <a:pPr lvl="1" eaLnBrk="1" hangingPunct="1">
              <a:lnSpc>
                <a:spcPct val="90000"/>
              </a:lnSpc>
              <a:buFont typeface="Wingdings" pitchFamily="2" charset="2"/>
              <a:buChar char="l"/>
            </a:pPr>
            <a:r>
              <a:rPr kumimoji="1" lang="en-US" sz="2400"/>
              <a:t>distance, rainfall</a:t>
            </a:r>
          </a:p>
          <a:p>
            <a:pPr eaLnBrk="1" hangingPunct="1">
              <a:lnSpc>
                <a:spcPct val="90000"/>
              </a:lnSpc>
              <a:buFont typeface="Wingdings" pitchFamily="2" charset="2"/>
              <a:buChar char="Ø"/>
            </a:pPr>
            <a:r>
              <a:rPr kumimoji="1" lang="en-US" sz="2800"/>
              <a:t>also interference</a:t>
            </a:r>
          </a:p>
          <a:p>
            <a:pPr eaLnBrk="1" hangingPunct="1">
              <a:lnSpc>
                <a:spcPct val="90000"/>
              </a:lnSpc>
              <a:buFont typeface="Wingdings" pitchFamily="2" charset="2"/>
              <a:buChar char="Ø"/>
            </a:pPr>
            <a:endParaRPr kumimoji="1" lang="en-US" sz="280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73150" y="0"/>
            <a:ext cx="7537450" cy="1139825"/>
          </a:xfrm>
        </p:spPr>
        <p:txBody>
          <a:bodyPr/>
          <a:lstStyle/>
          <a:p>
            <a:pPr eaLnBrk="1" hangingPunct="1">
              <a:defRPr/>
            </a:pPr>
            <a:r>
              <a:rPr kumimoji="1" lang="en-US" dirty="0">
                <a:solidFill>
                  <a:srgbClr val="FF0000"/>
                </a:solidFill>
                <a:ea typeface="ＭＳ Ｐゴシック" charset="0"/>
              </a:rPr>
              <a:t>Satellite Microwave</a:t>
            </a:r>
          </a:p>
        </p:txBody>
      </p:sp>
      <p:sp>
        <p:nvSpPr>
          <p:cNvPr id="123907" name="Rectangle 3"/>
          <p:cNvSpPr>
            <a:spLocks noGrp="1" noChangeArrowheads="1"/>
          </p:cNvSpPr>
          <p:nvPr>
            <p:ph type="body" idx="1"/>
          </p:nvPr>
        </p:nvSpPr>
        <p:spPr>
          <a:xfrm>
            <a:off x="1073150" y="1695450"/>
            <a:ext cx="7613650" cy="4435475"/>
          </a:xfrm>
        </p:spPr>
        <p:txBody>
          <a:bodyPr/>
          <a:lstStyle/>
          <a:p>
            <a:pPr eaLnBrk="1" hangingPunct="1">
              <a:lnSpc>
                <a:spcPct val="90000"/>
              </a:lnSpc>
              <a:buFont typeface="Wingdings" pitchFamily="2" charset="2"/>
              <a:buChar char="Ø"/>
            </a:pPr>
            <a:r>
              <a:rPr kumimoji="1" lang="en-US" sz="2800"/>
              <a:t>satellite is relay station</a:t>
            </a:r>
          </a:p>
          <a:p>
            <a:pPr eaLnBrk="1" hangingPunct="1">
              <a:lnSpc>
                <a:spcPct val="90000"/>
              </a:lnSpc>
              <a:buFont typeface="Wingdings" pitchFamily="2" charset="2"/>
              <a:buChar char="Ø"/>
            </a:pPr>
            <a:r>
              <a:rPr kumimoji="1" lang="en-US" sz="2800"/>
              <a:t>receives on one frequency, amplifies or repeats signal and transmits on another frequency</a:t>
            </a:r>
          </a:p>
          <a:p>
            <a:pPr lvl="1" eaLnBrk="1" hangingPunct="1">
              <a:lnSpc>
                <a:spcPct val="90000"/>
              </a:lnSpc>
              <a:buFont typeface="Wingdings" pitchFamily="2" charset="2"/>
              <a:buChar char="l"/>
            </a:pPr>
            <a:r>
              <a:rPr kumimoji="1" lang="en-US" sz="2400"/>
              <a:t>eg. uplink 5.925-6.425 GHz &amp; downlink 3.7-4.2 GHz</a:t>
            </a:r>
          </a:p>
          <a:p>
            <a:pPr eaLnBrk="1" hangingPunct="1">
              <a:lnSpc>
                <a:spcPct val="90000"/>
              </a:lnSpc>
              <a:buFont typeface="Wingdings" pitchFamily="2" charset="2"/>
              <a:buChar char="Ø"/>
            </a:pPr>
            <a:r>
              <a:rPr kumimoji="1" lang="en-US" sz="2800"/>
              <a:t>typically requires geo-stationary orbit</a:t>
            </a:r>
          </a:p>
          <a:p>
            <a:pPr lvl="1" eaLnBrk="1" hangingPunct="1">
              <a:lnSpc>
                <a:spcPct val="90000"/>
              </a:lnSpc>
              <a:buFont typeface="Wingdings" pitchFamily="2" charset="2"/>
              <a:buChar char="l"/>
            </a:pPr>
            <a:r>
              <a:rPr kumimoji="1" lang="en-US" sz="2400"/>
              <a:t>height of 35,784km</a:t>
            </a:r>
          </a:p>
          <a:p>
            <a:pPr lvl="1" eaLnBrk="1" hangingPunct="1">
              <a:lnSpc>
                <a:spcPct val="90000"/>
              </a:lnSpc>
              <a:buFont typeface="Wingdings" pitchFamily="2" charset="2"/>
              <a:buChar char="l"/>
            </a:pPr>
            <a:r>
              <a:rPr kumimoji="1" lang="en-US" sz="2400"/>
              <a:t>spaced at least 3-4° apart</a:t>
            </a:r>
          </a:p>
          <a:p>
            <a:pPr eaLnBrk="1" hangingPunct="1">
              <a:lnSpc>
                <a:spcPct val="90000"/>
              </a:lnSpc>
              <a:buFont typeface="Wingdings" pitchFamily="2" charset="2"/>
              <a:buChar char="Ø"/>
            </a:pPr>
            <a:r>
              <a:rPr kumimoji="1" lang="en-US" sz="2800"/>
              <a:t>typical uses</a:t>
            </a:r>
          </a:p>
          <a:p>
            <a:pPr lvl="1" eaLnBrk="1" hangingPunct="1">
              <a:lnSpc>
                <a:spcPct val="90000"/>
              </a:lnSpc>
              <a:buFont typeface="Wingdings" pitchFamily="2" charset="2"/>
              <a:buChar char="l"/>
            </a:pPr>
            <a:r>
              <a:rPr kumimoji="1" lang="en-US" sz="2400"/>
              <a:t>television</a:t>
            </a:r>
          </a:p>
          <a:p>
            <a:pPr lvl="1" eaLnBrk="1" hangingPunct="1">
              <a:lnSpc>
                <a:spcPct val="90000"/>
              </a:lnSpc>
              <a:buFont typeface="Wingdings" pitchFamily="2" charset="2"/>
              <a:buChar char="l"/>
            </a:pPr>
            <a:r>
              <a:rPr kumimoji="1" lang="en-US" sz="2400"/>
              <a:t>long distance telephone</a:t>
            </a:r>
          </a:p>
          <a:p>
            <a:pPr lvl="1" eaLnBrk="1" hangingPunct="1">
              <a:lnSpc>
                <a:spcPct val="90000"/>
              </a:lnSpc>
              <a:buFont typeface="Wingdings" pitchFamily="2" charset="2"/>
              <a:buChar char="l"/>
            </a:pPr>
            <a:r>
              <a:rPr kumimoji="1" lang="en-US" sz="2400"/>
              <a:t>private business networks</a:t>
            </a:r>
          </a:p>
          <a:p>
            <a:pPr lvl="1" eaLnBrk="1" hangingPunct="1">
              <a:lnSpc>
                <a:spcPct val="90000"/>
              </a:lnSpc>
              <a:buFont typeface="Wingdings" pitchFamily="2" charset="2"/>
              <a:buChar char="l"/>
            </a:pPr>
            <a:r>
              <a:rPr kumimoji="1" lang="en-US" sz="2400"/>
              <a:t>global positioning</a:t>
            </a:r>
          </a:p>
          <a:p>
            <a:pPr eaLnBrk="1" hangingPunct="1">
              <a:lnSpc>
                <a:spcPct val="90000"/>
              </a:lnSpc>
              <a:buFont typeface="Wingdings" pitchFamily="2" charset="2"/>
              <a:buChar char="Ø"/>
            </a:pPr>
            <a:endParaRPr kumimoji="1" lang="en-US" sz="280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Wavelength (</a:t>
            </a:r>
            <a:r>
              <a:rPr kumimoji="1" lang="en-US" dirty="0">
                <a:solidFill>
                  <a:srgbClr val="FF0000"/>
                </a:solidFill>
                <a:ea typeface="ＭＳ Ｐゴシック" charset="0"/>
                <a:sym typeface="Symbol" charset="2"/>
              </a:rPr>
              <a:t>)</a:t>
            </a:r>
          </a:p>
        </p:txBody>
      </p:sp>
      <p:sp>
        <p:nvSpPr>
          <p:cNvPr id="25603" name="Rectangle 3"/>
          <p:cNvSpPr>
            <a:spLocks noGrp="1" noChangeArrowheads="1"/>
          </p:cNvSpPr>
          <p:nvPr>
            <p:ph type="body" idx="1"/>
          </p:nvPr>
        </p:nvSpPr>
        <p:spPr>
          <a:xfrm>
            <a:off x="1435100" y="2333625"/>
            <a:ext cx="7499350" cy="3914775"/>
          </a:xfrm>
        </p:spPr>
        <p:txBody>
          <a:bodyPr/>
          <a:lstStyle/>
          <a:p>
            <a:r>
              <a:rPr kumimoji="1" lang="en-US"/>
              <a:t>is distance occupied by one cycle</a:t>
            </a:r>
          </a:p>
          <a:p>
            <a:r>
              <a:rPr kumimoji="1" lang="en-US"/>
              <a:t>between two points of corresponding phase in two consecutive cycles</a:t>
            </a:r>
            <a:endParaRPr kumimoji="1" lang="en-US">
              <a:sym typeface="Symbol" pitchFamily="18" charset="2"/>
            </a:endParaRPr>
          </a:p>
          <a:p>
            <a:r>
              <a:rPr kumimoji="1" lang="en-US">
                <a:sym typeface="Symbol" pitchFamily="18" charset="2"/>
              </a:rPr>
              <a:t>assuming signal velocity </a:t>
            </a:r>
            <a:r>
              <a:rPr kumimoji="1" lang="en-US" i="1">
                <a:sym typeface="Symbol" pitchFamily="18" charset="2"/>
              </a:rPr>
              <a:t>v </a:t>
            </a:r>
            <a:r>
              <a:rPr kumimoji="1" lang="en-US">
                <a:sym typeface="Symbol" pitchFamily="18" charset="2"/>
              </a:rPr>
              <a:t>have </a:t>
            </a:r>
            <a:r>
              <a:rPr kumimoji="1" lang="en-US" i="1">
                <a:sym typeface="Symbol" pitchFamily="18" charset="2"/>
              </a:rPr>
              <a:t> = vT</a:t>
            </a:r>
          </a:p>
          <a:p>
            <a:r>
              <a:rPr kumimoji="1" lang="en-US">
                <a:sym typeface="Symbol" pitchFamily="18" charset="2"/>
              </a:rPr>
              <a:t>or equivalently </a:t>
            </a:r>
            <a:r>
              <a:rPr kumimoji="1" lang="en-US" i="1">
                <a:sym typeface="Symbol" pitchFamily="18" charset="2"/>
              </a:rPr>
              <a:t>f = v</a:t>
            </a:r>
          </a:p>
          <a:p>
            <a:pPr>
              <a:buFont typeface="Wingdings" pitchFamily="2" charset="2"/>
              <a:buChar char="§"/>
            </a:pPr>
            <a:r>
              <a:rPr kumimoji="1" lang="en-US"/>
              <a:t>especially when </a:t>
            </a:r>
            <a:r>
              <a:rPr kumimoji="1" lang="en-US" i="1"/>
              <a:t>v=c</a:t>
            </a:r>
            <a:endParaRPr kumimoji="1" lang="en-US"/>
          </a:p>
          <a:p>
            <a:pPr lvl="1">
              <a:buFont typeface="Wingdings" pitchFamily="2" charset="2"/>
              <a:buChar char="§"/>
            </a:pPr>
            <a:r>
              <a:rPr kumimoji="1" lang="en-US"/>
              <a:t>c = 3*10</a:t>
            </a:r>
            <a:r>
              <a:rPr kumimoji="1" lang="en-US" baseline="30000"/>
              <a:t>8 </a:t>
            </a:r>
            <a:r>
              <a:rPr kumimoji="1" lang="en-US"/>
              <a:t>ms</a:t>
            </a:r>
            <a:r>
              <a:rPr kumimoji="1" lang="en-US" baseline="30000"/>
              <a:t>-1 </a:t>
            </a:r>
            <a:r>
              <a:rPr kumimoji="1" lang="en-US"/>
              <a:t>(speed of light in free space)</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Satellite Point to Point Link</a:t>
            </a:r>
          </a:p>
        </p:txBody>
      </p:sp>
      <p:pic>
        <p:nvPicPr>
          <p:cNvPr id="124931" name="Picture 5" descr="Satellite Configs                                              00282829  Mnementh                      BEAE7A2F:"/>
          <p:cNvPicPr>
            <a:picLocks noChangeAspect="1" noChangeArrowheads="1"/>
          </p:cNvPicPr>
          <p:nvPr/>
        </p:nvPicPr>
        <p:blipFill>
          <a:blip r:embed="rId3"/>
          <a:srcRect b="57272"/>
          <a:stretch>
            <a:fillRect/>
          </a:stretch>
        </p:blipFill>
        <p:spPr bwMode="auto">
          <a:xfrm>
            <a:off x="1743075" y="1676400"/>
            <a:ext cx="6791325" cy="429736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Satellite Broadcast Link</a:t>
            </a:r>
          </a:p>
        </p:txBody>
      </p:sp>
      <p:pic>
        <p:nvPicPr>
          <p:cNvPr id="125955" name="Picture 5" descr="Satellite Configs                                              00282829  Mnementh                      BEAE7A2F:"/>
          <p:cNvPicPr>
            <a:picLocks noChangeAspect="1" noChangeArrowheads="1"/>
          </p:cNvPicPr>
          <p:nvPr/>
        </p:nvPicPr>
        <p:blipFill>
          <a:blip r:embed="rId3"/>
          <a:srcRect t="39375" b="16109"/>
          <a:stretch>
            <a:fillRect/>
          </a:stretch>
        </p:blipFill>
        <p:spPr bwMode="auto">
          <a:xfrm>
            <a:off x="1277938" y="1981200"/>
            <a:ext cx="7256462" cy="447040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Broadcast Radio</a:t>
            </a:r>
          </a:p>
        </p:txBody>
      </p:sp>
      <p:sp>
        <p:nvSpPr>
          <p:cNvPr id="126979" name="Rectangle 5"/>
          <p:cNvSpPr>
            <a:spLocks noGrp="1" noChangeArrowheads="1"/>
          </p:cNvSpPr>
          <p:nvPr>
            <p:ph type="body" idx="1"/>
          </p:nvPr>
        </p:nvSpPr>
        <p:spPr/>
        <p:txBody>
          <a:bodyPr/>
          <a:lstStyle/>
          <a:p>
            <a:pPr eaLnBrk="1" hangingPunct="1">
              <a:buFont typeface="Wingdings" pitchFamily="2" charset="2"/>
              <a:buChar char="Ø"/>
            </a:pPr>
            <a:r>
              <a:rPr kumimoji="1" lang="en-US"/>
              <a:t>radio is 3kHz to 300GHz</a:t>
            </a:r>
          </a:p>
          <a:p>
            <a:pPr eaLnBrk="1" hangingPunct="1">
              <a:buFont typeface="Wingdings" pitchFamily="2" charset="2"/>
              <a:buChar char="Ø"/>
            </a:pPr>
            <a:r>
              <a:rPr kumimoji="1" lang="en-US"/>
              <a:t>use broadcast radio, 30MHz - 1GHz, for:</a:t>
            </a:r>
          </a:p>
          <a:p>
            <a:pPr lvl="1" eaLnBrk="1" hangingPunct="1">
              <a:buFont typeface="Wingdings" pitchFamily="2" charset="2"/>
              <a:buChar char="l"/>
            </a:pPr>
            <a:r>
              <a:rPr kumimoji="1" lang="en-US"/>
              <a:t>FM radio</a:t>
            </a:r>
          </a:p>
          <a:p>
            <a:pPr lvl="1" eaLnBrk="1" hangingPunct="1">
              <a:buFont typeface="Wingdings" pitchFamily="2" charset="2"/>
              <a:buChar char="l"/>
            </a:pPr>
            <a:r>
              <a:rPr kumimoji="1" lang="en-US"/>
              <a:t>UHF and VHF television</a:t>
            </a:r>
          </a:p>
          <a:p>
            <a:pPr eaLnBrk="1" hangingPunct="1">
              <a:buFont typeface="Wingdings" pitchFamily="2" charset="2"/>
              <a:buChar char="Ø"/>
            </a:pPr>
            <a:r>
              <a:rPr kumimoji="1" lang="en-US"/>
              <a:t>is omnidirectional</a:t>
            </a:r>
          </a:p>
          <a:p>
            <a:pPr eaLnBrk="1" hangingPunct="1">
              <a:buFont typeface="Wingdings" pitchFamily="2" charset="2"/>
              <a:buChar char="Ø"/>
            </a:pPr>
            <a:r>
              <a:rPr kumimoji="1" lang="en-US"/>
              <a:t>still need line of sight</a:t>
            </a:r>
          </a:p>
          <a:p>
            <a:pPr eaLnBrk="1" hangingPunct="1">
              <a:buFont typeface="Wingdings" pitchFamily="2" charset="2"/>
              <a:buChar char="Ø"/>
            </a:pPr>
            <a:r>
              <a:rPr kumimoji="1" lang="en-US"/>
              <a:t>suffers from multipath interference</a:t>
            </a:r>
          </a:p>
          <a:p>
            <a:pPr lvl="1" eaLnBrk="1" hangingPunct="1">
              <a:buFont typeface="Wingdings" pitchFamily="2" charset="2"/>
              <a:buChar char="l"/>
            </a:pPr>
            <a:r>
              <a:rPr kumimoji="1" lang="en-US"/>
              <a:t>reflections from land, water, other objects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Infrared</a:t>
            </a:r>
          </a:p>
        </p:txBody>
      </p:sp>
      <p:sp>
        <p:nvSpPr>
          <p:cNvPr id="128003" name="Rectangle 3"/>
          <p:cNvSpPr>
            <a:spLocks noGrp="1" noChangeArrowheads="1"/>
          </p:cNvSpPr>
          <p:nvPr>
            <p:ph type="body" idx="1"/>
          </p:nvPr>
        </p:nvSpPr>
        <p:spPr/>
        <p:txBody>
          <a:bodyPr/>
          <a:lstStyle/>
          <a:p>
            <a:pPr eaLnBrk="1" hangingPunct="1">
              <a:lnSpc>
                <a:spcPct val="90000"/>
              </a:lnSpc>
              <a:buFont typeface="Wingdings" pitchFamily="2" charset="2"/>
              <a:buChar char="Ø"/>
            </a:pPr>
            <a:r>
              <a:rPr kumimoji="1" lang="en-US"/>
              <a:t>modulate noncoherent infrared light</a:t>
            </a:r>
          </a:p>
          <a:p>
            <a:pPr eaLnBrk="1" hangingPunct="1">
              <a:lnSpc>
                <a:spcPct val="90000"/>
              </a:lnSpc>
              <a:buFont typeface="Wingdings" pitchFamily="2" charset="2"/>
              <a:buChar char="Ø"/>
            </a:pPr>
            <a:r>
              <a:rPr kumimoji="1" lang="en-US"/>
              <a:t>end line of sight (or reflection)</a:t>
            </a:r>
          </a:p>
          <a:p>
            <a:pPr eaLnBrk="1" hangingPunct="1">
              <a:lnSpc>
                <a:spcPct val="90000"/>
              </a:lnSpc>
              <a:buFont typeface="Wingdings" pitchFamily="2" charset="2"/>
              <a:buChar char="Ø"/>
            </a:pPr>
            <a:r>
              <a:rPr kumimoji="1" lang="en-US"/>
              <a:t>are blocked by walls</a:t>
            </a:r>
          </a:p>
          <a:p>
            <a:pPr eaLnBrk="1" hangingPunct="1">
              <a:lnSpc>
                <a:spcPct val="90000"/>
              </a:lnSpc>
              <a:buFont typeface="Wingdings" pitchFamily="2" charset="2"/>
              <a:buChar char="Ø"/>
            </a:pPr>
            <a:r>
              <a:rPr kumimoji="1" lang="en-US"/>
              <a:t>no licenses required</a:t>
            </a:r>
          </a:p>
          <a:p>
            <a:pPr eaLnBrk="1" hangingPunct="1">
              <a:lnSpc>
                <a:spcPct val="90000"/>
              </a:lnSpc>
              <a:buFont typeface="Wingdings" pitchFamily="2" charset="2"/>
              <a:buChar char="Ø"/>
            </a:pPr>
            <a:r>
              <a:rPr kumimoji="1" lang="en-US"/>
              <a:t>typical uses</a:t>
            </a:r>
          </a:p>
          <a:p>
            <a:pPr lvl="1" eaLnBrk="1" hangingPunct="1">
              <a:lnSpc>
                <a:spcPct val="90000"/>
              </a:lnSpc>
              <a:buFont typeface="Wingdings" pitchFamily="2" charset="2"/>
              <a:buChar char="l"/>
            </a:pPr>
            <a:r>
              <a:rPr kumimoji="1" lang="en-US"/>
              <a:t>TV remote control</a:t>
            </a:r>
          </a:p>
          <a:p>
            <a:pPr lvl="1" eaLnBrk="1" hangingPunct="1">
              <a:lnSpc>
                <a:spcPct val="90000"/>
              </a:lnSpc>
              <a:buFont typeface="Wingdings" pitchFamily="2" charset="2"/>
              <a:buChar char="l"/>
            </a:pPr>
            <a:r>
              <a:rPr kumimoji="1" lang="en-US"/>
              <a:t>IRD port</a:t>
            </a:r>
          </a:p>
          <a:p>
            <a:pPr eaLnBrk="1" hangingPunct="1">
              <a:lnSpc>
                <a:spcPct val="90000"/>
              </a:lnSpc>
              <a:buFont typeface="Wingdings" pitchFamily="2" charset="2"/>
              <a:buChar char="Ø"/>
            </a:pPr>
            <a:endParaRPr kumimoji="1" lang="en-US"/>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pPr eaLnBrk="1" hangingPunct="1">
              <a:defRPr/>
            </a:pPr>
            <a:r>
              <a:rPr kumimoji="1" lang="en-GB">
                <a:ea typeface="ＭＳ Ｐゴシック" charset="0"/>
              </a:rPr>
              <a:t>Wireless Propagation</a:t>
            </a:r>
            <a:br>
              <a:rPr kumimoji="1" lang="en-GB">
                <a:ea typeface="ＭＳ Ｐゴシック" charset="0"/>
              </a:rPr>
            </a:br>
            <a:r>
              <a:rPr kumimoji="1" lang="en-GB">
                <a:ea typeface="ＭＳ Ｐゴシック" charset="0"/>
              </a:rPr>
              <a:t>Ground Wave</a:t>
            </a:r>
          </a:p>
        </p:txBody>
      </p:sp>
      <p:pic>
        <p:nvPicPr>
          <p:cNvPr id="129027" name="Picture 5" descr="Propagation Modes                                              00282829  Mnementh                      BEAE7A2F:"/>
          <p:cNvPicPr>
            <a:picLocks noChangeAspect="1" noChangeArrowheads="1"/>
          </p:cNvPicPr>
          <p:nvPr/>
        </p:nvPicPr>
        <p:blipFill>
          <a:blip r:embed="rId3"/>
          <a:srcRect l="9265" t="7159" r="9265" b="64432"/>
          <a:stretch>
            <a:fillRect/>
          </a:stretch>
        </p:blipFill>
        <p:spPr bwMode="auto">
          <a:xfrm>
            <a:off x="1435100" y="2311400"/>
            <a:ext cx="7023100" cy="342741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998538" y="48860"/>
            <a:ext cx="8145462" cy="1020284"/>
          </a:xfrm>
        </p:spPr>
        <p:txBody>
          <a:bodyPr>
            <a:normAutofit/>
          </a:bodyPr>
          <a:lstStyle/>
          <a:p>
            <a:pPr eaLnBrk="1" hangingPunct="1">
              <a:defRPr/>
            </a:pPr>
            <a:r>
              <a:rPr kumimoji="1" lang="en-GB" dirty="0">
                <a:solidFill>
                  <a:srgbClr val="FF0000"/>
                </a:solidFill>
                <a:ea typeface="ＭＳ Ｐゴシック" charset="0"/>
              </a:rPr>
              <a:t>Wireless Propagation Sky Wave</a:t>
            </a:r>
          </a:p>
        </p:txBody>
      </p:sp>
      <p:pic>
        <p:nvPicPr>
          <p:cNvPr id="130051" name="Picture 5" descr="Propagation Modes                                              00282829  Mnementh                      BEAE7A2F:"/>
          <p:cNvPicPr>
            <a:picLocks noChangeAspect="1" noChangeArrowheads="1"/>
          </p:cNvPicPr>
          <p:nvPr/>
        </p:nvPicPr>
        <p:blipFill>
          <a:blip r:embed="rId3"/>
          <a:srcRect l="9265" t="35796" r="9265" b="35796"/>
          <a:stretch>
            <a:fillRect/>
          </a:stretch>
        </p:blipFill>
        <p:spPr bwMode="auto">
          <a:xfrm>
            <a:off x="1435100" y="2438400"/>
            <a:ext cx="6997700" cy="342741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defRPr/>
            </a:pPr>
            <a:r>
              <a:rPr kumimoji="1" lang="en-GB" dirty="0">
                <a:solidFill>
                  <a:srgbClr val="FF0000"/>
                </a:solidFill>
                <a:ea typeface="ＭＳ Ｐゴシック" charset="0"/>
              </a:rPr>
              <a:t>Wireless Propagation</a:t>
            </a:r>
            <a:br>
              <a:rPr kumimoji="1" lang="en-GB" dirty="0">
                <a:solidFill>
                  <a:srgbClr val="FF0000"/>
                </a:solidFill>
                <a:ea typeface="ＭＳ Ｐゴシック" charset="0"/>
              </a:rPr>
            </a:br>
            <a:r>
              <a:rPr kumimoji="1" lang="en-GB" dirty="0">
                <a:solidFill>
                  <a:srgbClr val="FF0000"/>
                </a:solidFill>
                <a:ea typeface="ＭＳ Ｐゴシック" charset="0"/>
              </a:rPr>
              <a:t>Line of Sight</a:t>
            </a:r>
          </a:p>
        </p:txBody>
      </p:sp>
      <p:pic>
        <p:nvPicPr>
          <p:cNvPr id="131075" name="Picture 5" descr="Propagation Modes                                              00282829  Mnementh                      BEAE7A2F:"/>
          <p:cNvPicPr>
            <a:picLocks noChangeAspect="1" noChangeArrowheads="1"/>
          </p:cNvPicPr>
          <p:nvPr/>
        </p:nvPicPr>
        <p:blipFill>
          <a:blip r:embed="rId3"/>
          <a:srcRect l="9265" t="68011" r="9265" b="7159"/>
          <a:stretch>
            <a:fillRect/>
          </a:stretch>
        </p:blipFill>
        <p:spPr bwMode="auto">
          <a:xfrm>
            <a:off x="1865313" y="2590800"/>
            <a:ext cx="6491287" cy="300355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kumimoji="1" lang="en-GB" dirty="0">
                <a:solidFill>
                  <a:srgbClr val="FF0000"/>
                </a:solidFill>
                <a:ea typeface="ＭＳ Ｐゴシック" charset="0"/>
              </a:rPr>
              <a:t>Review</a:t>
            </a:r>
            <a:endParaRPr lang="en-US" dirty="0"/>
          </a:p>
        </p:txBody>
      </p:sp>
      <p:sp>
        <p:nvSpPr>
          <p:cNvPr id="132099" name="Content Placeholder 2"/>
          <p:cNvSpPr>
            <a:spLocks noGrp="1"/>
          </p:cNvSpPr>
          <p:nvPr>
            <p:ph idx="1"/>
          </p:nvPr>
        </p:nvSpPr>
        <p:spPr>
          <a:xfrm>
            <a:off x="1171575" y="1793875"/>
            <a:ext cx="7762875" cy="5064125"/>
          </a:xfrm>
        </p:spPr>
        <p:txBody>
          <a:bodyPr/>
          <a:lstStyle/>
          <a:p>
            <a:r>
              <a:rPr lang="en-US"/>
              <a:t>Physical layer (Guided and Unguarded links)</a:t>
            </a:r>
          </a:p>
          <a:p>
            <a:pPr lvl="1"/>
            <a:r>
              <a:rPr lang="en-US"/>
              <a:t>Communication concepts</a:t>
            </a:r>
          </a:p>
          <a:p>
            <a:pPr lvl="2"/>
            <a:r>
              <a:rPr lang="en-US"/>
              <a:t>Switching</a:t>
            </a:r>
          </a:p>
          <a:p>
            <a:pPr lvl="2"/>
            <a:r>
              <a:rPr lang="en-US"/>
              <a:t>Multiplexing</a:t>
            </a:r>
          </a:p>
          <a:p>
            <a:pPr lvl="2"/>
            <a:r>
              <a:rPr lang="en-US"/>
              <a:t>ATM</a:t>
            </a:r>
          </a:p>
          <a:p>
            <a:pPr lvl="2"/>
            <a:r>
              <a:rPr lang="en-US"/>
              <a:t>DWDM</a:t>
            </a:r>
          </a:p>
          <a:p>
            <a:pPr lvl="1"/>
            <a:r>
              <a:rPr lang="en-US"/>
              <a:t>Networking Concepts</a:t>
            </a:r>
          </a:p>
          <a:p>
            <a:pPr lvl="3"/>
            <a:r>
              <a:rPr lang="en-US"/>
              <a:t>WAN, LAN, FIBRE OPTICS</a:t>
            </a:r>
          </a:p>
          <a:p>
            <a:pPr lvl="1"/>
            <a:r>
              <a:rPr lang="en-US"/>
              <a:t>Wireless Communications</a:t>
            </a:r>
          </a:p>
          <a:p>
            <a:pPr lvl="2"/>
            <a:r>
              <a:rPr lang="en-US"/>
              <a:t>Microwave comm, Radio, Sattellite, Lo</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Frequency Domain Concepts</a:t>
            </a:r>
          </a:p>
        </p:txBody>
      </p:sp>
      <p:sp>
        <p:nvSpPr>
          <p:cNvPr id="26627" name="Rectangle 3"/>
          <p:cNvSpPr>
            <a:spLocks noGrp="1" noChangeArrowheads="1"/>
          </p:cNvSpPr>
          <p:nvPr>
            <p:ph type="body" idx="1"/>
          </p:nvPr>
        </p:nvSpPr>
        <p:spPr>
          <a:xfrm>
            <a:off x="1435100" y="2660650"/>
            <a:ext cx="7499350" cy="3587750"/>
          </a:xfrm>
        </p:spPr>
        <p:txBody>
          <a:bodyPr/>
          <a:lstStyle/>
          <a:p>
            <a:r>
              <a:rPr kumimoji="1" lang="en-US"/>
              <a:t>signal are made up of many frequencies</a:t>
            </a:r>
          </a:p>
          <a:p>
            <a:r>
              <a:rPr kumimoji="1" lang="en-US"/>
              <a:t>components are sine waves</a:t>
            </a:r>
          </a:p>
          <a:p>
            <a:r>
              <a:rPr kumimoji="1" lang="en-US"/>
              <a:t>Fourier analysis can shown that any signal is made up of component sine waves</a:t>
            </a:r>
          </a:p>
          <a:p>
            <a:r>
              <a:rPr kumimoji="1" lang="en-US"/>
              <a:t>can plot frequency domain functions</a:t>
            </a:r>
          </a:p>
          <a:p>
            <a:endParaRPr kumimoji="1" lang="en-US"/>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149350" y="381000"/>
            <a:ext cx="2649538" cy="3276600"/>
          </a:xfrm>
        </p:spPr>
        <p:txBody>
          <a:bodyPr/>
          <a:lstStyle/>
          <a:p>
            <a:pPr>
              <a:defRPr/>
            </a:pPr>
            <a:r>
              <a:rPr kumimoji="1" lang="en-US" sz="2800" dirty="0">
                <a:solidFill>
                  <a:srgbClr val="FF0000"/>
                </a:solidFill>
                <a:ea typeface="ＭＳ Ｐゴシック" charset="0"/>
              </a:rPr>
              <a:t>Addition of </a:t>
            </a:r>
            <a:br>
              <a:rPr kumimoji="1" lang="en-US" sz="2800" dirty="0">
                <a:solidFill>
                  <a:srgbClr val="FF0000"/>
                </a:solidFill>
                <a:ea typeface="ＭＳ Ｐゴシック" charset="0"/>
              </a:rPr>
            </a:br>
            <a:r>
              <a:rPr kumimoji="1" lang="en-US" sz="2800" dirty="0">
                <a:solidFill>
                  <a:srgbClr val="FF0000"/>
                </a:solidFill>
                <a:ea typeface="ＭＳ Ｐゴシック" charset="0"/>
              </a:rPr>
              <a:t>Frequency</a:t>
            </a:r>
            <a:br>
              <a:rPr kumimoji="1" lang="en-US" sz="2800" dirty="0">
                <a:solidFill>
                  <a:srgbClr val="FF0000"/>
                </a:solidFill>
                <a:ea typeface="ＭＳ Ｐゴシック" charset="0"/>
              </a:rPr>
            </a:br>
            <a:r>
              <a:rPr kumimoji="1" lang="en-US" sz="2800" dirty="0">
                <a:solidFill>
                  <a:srgbClr val="FF0000"/>
                </a:solidFill>
                <a:ea typeface="ＭＳ Ｐゴシック" charset="0"/>
              </a:rPr>
              <a:t>Components</a:t>
            </a:r>
            <a:br>
              <a:rPr kumimoji="1" lang="en-US" sz="2800" dirty="0">
                <a:solidFill>
                  <a:srgbClr val="FF0000"/>
                </a:solidFill>
                <a:ea typeface="ＭＳ Ｐゴシック" charset="0"/>
              </a:rPr>
            </a:br>
            <a:r>
              <a:rPr kumimoji="1" lang="en-US" sz="2800" dirty="0">
                <a:solidFill>
                  <a:srgbClr val="FF0000"/>
                </a:solidFill>
                <a:ea typeface="ＭＳ Ｐゴシック" charset="0"/>
              </a:rPr>
              <a:t>(T=1/f)</a:t>
            </a:r>
          </a:p>
        </p:txBody>
      </p:sp>
      <p:pic>
        <p:nvPicPr>
          <p:cNvPr id="27651" name="Picture 4"/>
          <p:cNvPicPr preferRelativeResize="0">
            <a:picLocks noChangeAspect="1" noChangeArrowheads="1"/>
          </p:cNvPicPr>
          <p:nvPr/>
        </p:nvPicPr>
        <p:blipFill>
          <a:blip r:embed="rId3"/>
          <a:srcRect t="2557" b="4347"/>
          <a:stretch>
            <a:fillRect/>
          </a:stretch>
        </p:blipFill>
        <p:spPr bwMode="auto">
          <a:xfrm>
            <a:off x="4114800" y="381000"/>
            <a:ext cx="4613275" cy="6103938"/>
          </a:xfrm>
          <a:prstGeom prst="rect">
            <a:avLst/>
          </a:prstGeom>
          <a:noFill/>
          <a:ln w="9525">
            <a:noFill/>
            <a:miter lim="800000"/>
            <a:headEnd/>
            <a:tailEnd/>
          </a:ln>
        </p:spPr>
      </p:pic>
      <p:sp>
        <p:nvSpPr>
          <p:cNvPr id="27652" name="Rectangle 5"/>
          <p:cNvSpPr>
            <a:spLocks noGrp="1" noChangeArrowheads="1"/>
          </p:cNvSpPr>
          <p:nvPr>
            <p:ph type="body" idx="1"/>
          </p:nvPr>
        </p:nvSpPr>
        <p:spPr>
          <a:xfrm>
            <a:off x="1149350" y="3962400"/>
            <a:ext cx="2965450" cy="2590800"/>
          </a:xfrm>
        </p:spPr>
        <p:txBody>
          <a:bodyPr/>
          <a:lstStyle/>
          <a:p>
            <a:r>
              <a:rPr kumimoji="1" lang="en-US" sz="2400"/>
              <a:t>c is sum of </a:t>
            </a:r>
            <a:r>
              <a:rPr kumimoji="1" lang="en-US" sz="2400" i="1"/>
              <a:t>f &amp; 3f</a:t>
            </a:r>
          </a:p>
          <a:p>
            <a:endParaRPr kumimoji="1" lang="en-US"/>
          </a:p>
          <a:p>
            <a:endParaRPr kumimoji="1" lang="en-US"/>
          </a:p>
        </p:txBody>
      </p:sp>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31900" y="762000"/>
            <a:ext cx="3644900" cy="1828800"/>
          </a:xfrm>
        </p:spPr>
        <p:txBody>
          <a:bodyPr/>
          <a:lstStyle/>
          <a:p>
            <a:pPr>
              <a:defRPr/>
            </a:pPr>
            <a:r>
              <a:rPr kumimoji="1" lang="en-US" sz="2400" dirty="0">
                <a:solidFill>
                  <a:srgbClr val="FF0000"/>
                </a:solidFill>
                <a:ea typeface="ＭＳ Ｐゴシック" charset="0"/>
              </a:rPr>
              <a:t>Frequency</a:t>
            </a:r>
            <a:br>
              <a:rPr kumimoji="1" lang="en-US" sz="2400" dirty="0">
                <a:solidFill>
                  <a:srgbClr val="FF0000"/>
                </a:solidFill>
                <a:ea typeface="ＭＳ Ｐゴシック" charset="0"/>
              </a:rPr>
            </a:br>
            <a:r>
              <a:rPr kumimoji="1" lang="en-US" sz="2400" dirty="0">
                <a:solidFill>
                  <a:srgbClr val="FF0000"/>
                </a:solidFill>
                <a:ea typeface="ＭＳ Ｐゴシック" charset="0"/>
              </a:rPr>
              <a:t>Domain</a:t>
            </a:r>
            <a:br>
              <a:rPr kumimoji="1" lang="en-US" sz="2400" dirty="0">
                <a:solidFill>
                  <a:srgbClr val="FF0000"/>
                </a:solidFill>
                <a:ea typeface="ＭＳ Ｐゴシック" charset="0"/>
              </a:rPr>
            </a:br>
            <a:r>
              <a:rPr kumimoji="1" lang="en-US" sz="2400" dirty="0">
                <a:solidFill>
                  <a:srgbClr val="FF0000"/>
                </a:solidFill>
                <a:ea typeface="ＭＳ Ｐゴシック" charset="0"/>
              </a:rPr>
              <a:t>Representations </a:t>
            </a:r>
          </a:p>
        </p:txBody>
      </p:sp>
      <p:pic>
        <p:nvPicPr>
          <p:cNvPr id="28675" name="Picture 4"/>
          <p:cNvPicPr preferRelativeResize="0">
            <a:picLocks noChangeAspect="1" noChangeArrowheads="1"/>
          </p:cNvPicPr>
          <p:nvPr/>
        </p:nvPicPr>
        <p:blipFill>
          <a:blip r:embed="rId3"/>
          <a:srcRect r="3168" b="5603"/>
          <a:stretch>
            <a:fillRect/>
          </a:stretch>
        </p:blipFill>
        <p:spPr bwMode="auto">
          <a:xfrm>
            <a:off x="4724400" y="609600"/>
            <a:ext cx="4113213" cy="5784850"/>
          </a:xfrm>
          <a:prstGeom prst="rect">
            <a:avLst/>
          </a:prstGeom>
          <a:noFill/>
          <a:ln w="9525">
            <a:noFill/>
            <a:miter lim="800000"/>
            <a:headEnd/>
            <a:tailEnd/>
          </a:ln>
        </p:spPr>
      </p:pic>
      <p:sp>
        <p:nvSpPr>
          <p:cNvPr id="28676" name="Rectangle 5"/>
          <p:cNvSpPr>
            <a:spLocks noGrp="1" noChangeArrowheads="1"/>
          </p:cNvSpPr>
          <p:nvPr>
            <p:ph type="body" idx="1"/>
          </p:nvPr>
        </p:nvSpPr>
        <p:spPr>
          <a:xfrm>
            <a:off x="1000125" y="3352800"/>
            <a:ext cx="3114675" cy="2305050"/>
          </a:xfrm>
        </p:spPr>
        <p:txBody>
          <a:bodyPr/>
          <a:lstStyle/>
          <a:p>
            <a:r>
              <a:rPr kumimoji="1" lang="en-US" sz="2400"/>
              <a:t>freq domain func </a:t>
            </a:r>
          </a:p>
          <a:p>
            <a:r>
              <a:rPr kumimoji="1" lang="en-US" sz="2400"/>
              <a:t>freq domain func of single square pulse</a:t>
            </a:r>
            <a:endParaRPr kumimoji="1" lang="en-US" sz="2400" i="1"/>
          </a:p>
          <a:p>
            <a:endParaRPr kumimoji="1" lang="en-US" sz="2400"/>
          </a:p>
          <a:p>
            <a:endParaRPr kumimoji="1" lang="en-US" sz="2800"/>
          </a:p>
        </p:txBody>
      </p:sp>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Spectrum &amp; Bandwidth</a:t>
            </a:r>
          </a:p>
        </p:txBody>
      </p:sp>
      <p:sp>
        <p:nvSpPr>
          <p:cNvPr id="29699" name="Rectangle 3"/>
          <p:cNvSpPr>
            <a:spLocks noGrp="1" noChangeArrowheads="1"/>
          </p:cNvSpPr>
          <p:nvPr>
            <p:ph type="body" idx="1"/>
          </p:nvPr>
        </p:nvSpPr>
        <p:spPr>
          <a:xfrm>
            <a:off x="1435100" y="1606550"/>
            <a:ext cx="7499350" cy="4641850"/>
          </a:xfrm>
        </p:spPr>
        <p:txBody>
          <a:bodyPr/>
          <a:lstStyle/>
          <a:p>
            <a:r>
              <a:rPr kumimoji="1" lang="en-US" sz="2800"/>
              <a:t>spectrum</a:t>
            </a:r>
          </a:p>
          <a:p>
            <a:pPr lvl="1"/>
            <a:r>
              <a:rPr kumimoji="1" lang="en-US" sz="2400"/>
              <a:t>range of frequencies contained in signal</a:t>
            </a:r>
          </a:p>
          <a:p>
            <a:r>
              <a:rPr kumimoji="1" lang="en-US" sz="2800"/>
              <a:t>absolute bandwidth</a:t>
            </a:r>
          </a:p>
          <a:p>
            <a:pPr lvl="1"/>
            <a:r>
              <a:rPr kumimoji="1" lang="en-US" sz="2400"/>
              <a:t>width of spectrum</a:t>
            </a:r>
          </a:p>
          <a:p>
            <a:r>
              <a:rPr kumimoji="1" lang="en-US" sz="2800"/>
              <a:t>effective bandwidth</a:t>
            </a:r>
          </a:p>
          <a:p>
            <a:pPr lvl="1"/>
            <a:r>
              <a:rPr kumimoji="1" lang="en-US"/>
              <a:t>often just </a:t>
            </a:r>
            <a:r>
              <a:rPr kumimoji="1" lang="en-US" i="1"/>
              <a:t>bandwidth</a:t>
            </a:r>
            <a:endParaRPr kumimoji="1" lang="en-US"/>
          </a:p>
          <a:p>
            <a:pPr lvl="1"/>
            <a:r>
              <a:rPr kumimoji="1" lang="en-US" sz="2400"/>
              <a:t>narrow band of frequencies containing most energy</a:t>
            </a:r>
          </a:p>
          <a:p>
            <a:r>
              <a:rPr kumimoji="1" lang="en-US" sz="2800"/>
              <a:t>DC Component</a:t>
            </a:r>
          </a:p>
          <a:p>
            <a:pPr lvl="1"/>
            <a:r>
              <a:rPr kumimoji="1" lang="en-US" sz="2400"/>
              <a:t>component of zero frequency</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Data Rate and Bandwidth</a:t>
            </a:r>
          </a:p>
        </p:txBody>
      </p:sp>
      <p:sp>
        <p:nvSpPr>
          <p:cNvPr id="30723" name="Rectangle 3"/>
          <p:cNvSpPr>
            <a:spLocks noGrp="1" noChangeArrowheads="1"/>
          </p:cNvSpPr>
          <p:nvPr>
            <p:ph type="body" idx="1"/>
          </p:nvPr>
        </p:nvSpPr>
        <p:spPr>
          <a:xfrm>
            <a:off x="1435100" y="2414588"/>
            <a:ext cx="7327900" cy="4173537"/>
          </a:xfrm>
        </p:spPr>
        <p:txBody>
          <a:bodyPr/>
          <a:lstStyle/>
          <a:p>
            <a:pPr>
              <a:lnSpc>
                <a:spcPct val="90000"/>
              </a:lnSpc>
            </a:pPr>
            <a:r>
              <a:rPr kumimoji="1" lang="en-US" sz="2800"/>
              <a:t>any transmission system has a limited band of frequencies</a:t>
            </a:r>
          </a:p>
          <a:p>
            <a:pPr>
              <a:lnSpc>
                <a:spcPct val="90000"/>
              </a:lnSpc>
            </a:pPr>
            <a:r>
              <a:rPr kumimoji="1" lang="en-US" sz="2800"/>
              <a:t>this limits the data rate that can be carried</a:t>
            </a:r>
          </a:p>
          <a:p>
            <a:pPr>
              <a:lnSpc>
                <a:spcPct val="90000"/>
              </a:lnSpc>
            </a:pPr>
            <a:r>
              <a:rPr kumimoji="1" lang="en-US" sz="2800"/>
              <a:t>square have infinite components and hence bandwidth</a:t>
            </a:r>
          </a:p>
          <a:p>
            <a:pPr>
              <a:lnSpc>
                <a:spcPct val="90000"/>
              </a:lnSpc>
            </a:pPr>
            <a:r>
              <a:rPr kumimoji="1" lang="en-US" sz="2800"/>
              <a:t>but most energy in first few components</a:t>
            </a:r>
          </a:p>
          <a:p>
            <a:pPr>
              <a:lnSpc>
                <a:spcPct val="90000"/>
              </a:lnSpc>
            </a:pPr>
            <a:r>
              <a:rPr kumimoji="1" lang="en-US" sz="2800"/>
              <a:t>limited bandwidth increases distortion</a:t>
            </a:r>
          </a:p>
          <a:p>
            <a:pPr>
              <a:lnSpc>
                <a:spcPct val="90000"/>
              </a:lnSpc>
            </a:pPr>
            <a:r>
              <a:rPr kumimoji="1" lang="en-US" sz="2800"/>
              <a:t>have a direct relationship between data rate &amp; bandwidth</a:t>
            </a:r>
          </a:p>
          <a:p>
            <a:pPr>
              <a:lnSpc>
                <a:spcPct val="90000"/>
              </a:lnSpc>
            </a:pPr>
            <a:endParaRPr kumimoji="1" lang="en-US" sz="280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fontScale="90000"/>
          </a:bodyPr>
          <a:lstStyle/>
          <a:p>
            <a:pPr>
              <a:defRPr/>
            </a:pPr>
            <a:r>
              <a:rPr kumimoji="1" lang="en-US" dirty="0">
                <a:solidFill>
                  <a:srgbClr val="FF0000"/>
                </a:solidFill>
                <a:ea typeface="ＭＳ Ｐゴシック" charset="0"/>
              </a:rPr>
              <a:t>Analog and Digital Data Transmission</a:t>
            </a:r>
          </a:p>
        </p:txBody>
      </p:sp>
      <p:sp>
        <p:nvSpPr>
          <p:cNvPr id="31747" name="Rectangle 3"/>
          <p:cNvSpPr>
            <a:spLocks noGrp="1" noChangeArrowheads="1"/>
          </p:cNvSpPr>
          <p:nvPr>
            <p:ph type="body" idx="1"/>
          </p:nvPr>
        </p:nvSpPr>
        <p:spPr>
          <a:xfrm>
            <a:off x="1435100" y="2133600"/>
            <a:ext cx="7251700" cy="4454525"/>
          </a:xfrm>
        </p:spPr>
        <p:txBody>
          <a:bodyPr/>
          <a:lstStyle/>
          <a:p>
            <a:r>
              <a:rPr kumimoji="1" lang="en-US" sz="2400"/>
              <a:t>data </a:t>
            </a:r>
          </a:p>
          <a:p>
            <a:pPr lvl="1"/>
            <a:r>
              <a:rPr kumimoji="1" lang="en-US" sz="2400"/>
              <a:t>entities that convey meaning</a:t>
            </a:r>
          </a:p>
          <a:p>
            <a:r>
              <a:rPr kumimoji="1" lang="en-US" sz="2400"/>
              <a:t>signals &amp; signalling</a:t>
            </a:r>
          </a:p>
          <a:p>
            <a:pPr lvl="1"/>
            <a:r>
              <a:rPr kumimoji="1" lang="en-US" sz="2400"/>
              <a:t>electric or electromagnetic representations of data, </a:t>
            </a:r>
            <a:r>
              <a:rPr lang="en-US" sz="2400"/>
              <a:t>physically propagates along medium</a:t>
            </a:r>
            <a:endParaRPr kumimoji="1" lang="en-US" sz="2400"/>
          </a:p>
          <a:p>
            <a:r>
              <a:rPr kumimoji="1" lang="en-US" sz="2400"/>
              <a:t>transmission</a:t>
            </a:r>
          </a:p>
          <a:p>
            <a:pPr lvl="1"/>
            <a:r>
              <a:rPr kumimoji="1" lang="en-US" sz="2400"/>
              <a:t>communication of data by propagation and processing of signals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Acoustic Spectrum (Analog)</a:t>
            </a:r>
          </a:p>
        </p:txBody>
      </p:sp>
      <p:pic>
        <p:nvPicPr>
          <p:cNvPr id="32771" name="Picture 4"/>
          <p:cNvPicPr preferRelativeResize="0">
            <a:picLocks noChangeAspect="1" noChangeArrowheads="1"/>
          </p:cNvPicPr>
          <p:nvPr/>
        </p:nvPicPr>
        <p:blipFill>
          <a:blip r:embed="rId3"/>
          <a:srcRect b="7574"/>
          <a:stretch>
            <a:fillRect/>
          </a:stretch>
        </p:blipFill>
        <p:spPr bwMode="auto">
          <a:xfrm>
            <a:off x="1731963" y="1925638"/>
            <a:ext cx="7034212" cy="4792662"/>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5" name="Rectangle 3"/>
          <p:cNvSpPr>
            <a:spLocks noGrp="1" noChangeArrowheads="1"/>
          </p:cNvSpPr>
          <p:nvPr>
            <p:ph type="title"/>
          </p:nvPr>
        </p:nvSpPr>
        <p:spPr/>
        <p:txBody>
          <a:bodyPr/>
          <a:lstStyle/>
          <a:p>
            <a:pPr>
              <a:defRPr/>
            </a:pPr>
            <a:r>
              <a:rPr kumimoji="1" lang="en-GB" dirty="0">
                <a:solidFill>
                  <a:srgbClr val="FF0000"/>
                </a:solidFill>
                <a:ea typeface="ＭＳ Ｐゴシック" charset="0"/>
              </a:rPr>
              <a:t>Audio Signals</a:t>
            </a:r>
          </a:p>
        </p:txBody>
      </p:sp>
      <p:sp>
        <p:nvSpPr>
          <p:cNvPr id="33795" name="Rectangle 4"/>
          <p:cNvSpPr>
            <a:spLocks noGrp="1" noChangeArrowheads="1"/>
          </p:cNvSpPr>
          <p:nvPr>
            <p:ph type="body" idx="1"/>
          </p:nvPr>
        </p:nvSpPr>
        <p:spPr>
          <a:xfrm>
            <a:off x="1435100" y="1676400"/>
            <a:ext cx="7251700" cy="2590800"/>
          </a:xfrm>
        </p:spPr>
        <p:txBody>
          <a:bodyPr/>
          <a:lstStyle/>
          <a:p>
            <a:pPr>
              <a:lnSpc>
                <a:spcPct val="90000"/>
              </a:lnSpc>
            </a:pPr>
            <a:r>
              <a:rPr kumimoji="1" lang="en-GB" sz="2400"/>
              <a:t>freq range 20Hz-20kHz (speech 100Hz-7kHz)</a:t>
            </a:r>
          </a:p>
          <a:p>
            <a:pPr>
              <a:lnSpc>
                <a:spcPct val="90000"/>
              </a:lnSpc>
            </a:pPr>
            <a:r>
              <a:rPr kumimoji="1" lang="en-GB" sz="2400"/>
              <a:t>easily converted into electromagnetic signals</a:t>
            </a:r>
          </a:p>
          <a:p>
            <a:pPr>
              <a:lnSpc>
                <a:spcPct val="90000"/>
              </a:lnSpc>
            </a:pPr>
            <a:r>
              <a:rPr kumimoji="1" lang="en-GB" sz="2400"/>
              <a:t>varying volume converted to varying voltage</a:t>
            </a:r>
          </a:p>
          <a:p>
            <a:pPr>
              <a:lnSpc>
                <a:spcPct val="90000"/>
              </a:lnSpc>
            </a:pPr>
            <a:r>
              <a:rPr kumimoji="1" lang="en-GB" sz="2400"/>
              <a:t>can limit frequency range for voice channel to 300-3400Hz</a:t>
            </a:r>
          </a:p>
          <a:p>
            <a:pPr>
              <a:lnSpc>
                <a:spcPct val="90000"/>
              </a:lnSpc>
            </a:pPr>
            <a:endParaRPr kumimoji="1" lang="en-GB" sz="2800"/>
          </a:p>
        </p:txBody>
      </p:sp>
      <p:pic>
        <p:nvPicPr>
          <p:cNvPr id="33796" name="Picture 5"/>
          <p:cNvPicPr preferRelativeResize="0">
            <a:picLocks noChangeAspect="1" noChangeArrowheads="1"/>
          </p:cNvPicPr>
          <p:nvPr/>
        </p:nvPicPr>
        <p:blipFill>
          <a:blip r:embed="rId3"/>
          <a:srcRect b="33463"/>
          <a:stretch>
            <a:fillRect/>
          </a:stretch>
        </p:blipFill>
        <p:spPr bwMode="auto">
          <a:xfrm>
            <a:off x="1676400" y="4267200"/>
            <a:ext cx="6178550" cy="2382838"/>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lstStyle/>
          <a:p>
            <a:pPr marL="80963" indent="0" algn="ctr" eaLnBrk="1" hangingPunct="1">
              <a:buFont typeface="Wingdings 2" pitchFamily="18" charset="2"/>
              <a:buNone/>
            </a:pPr>
            <a:endParaRPr lang="en-US"/>
          </a:p>
          <a:p>
            <a:pPr marL="80963" indent="0" algn="ctr" eaLnBrk="1" hangingPunct="1">
              <a:buFont typeface="Wingdings 2" pitchFamily="18" charset="2"/>
              <a:buNone/>
            </a:pPr>
            <a:endParaRPr lang="en-US"/>
          </a:p>
        </p:txBody>
      </p:sp>
      <p:sp>
        <p:nvSpPr>
          <p:cNvPr id="7" name="Title 6"/>
          <p:cNvSpPr>
            <a:spLocks noGrp="1"/>
          </p:cNvSpPr>
          <p:nvPr>
            <p:ph type="title"/>
          </p:nvPr>
        </p:nvSpPr>
        <p:spPr/>
        <p:txBody>
          <a:bodyPr/>
          <a:lstStyle/>
          <a:p>
            <a:pPr>
              <a:defRPr/>
            </a:pPr>
            <a:r>
              <a:rPr lang="en-US" dirty="0">
                <a:solidFill>
                  <a:srgbClr val="FF0000"/>
                </a:solidFill>
                <a:ea typeface="ＭＳ Ｐゴシック" charset="0"/>
              </a:rPr>
              <a:t>Communication concepts</a:t>
            </a:r>
          </a:p>
        </p:txBody>
      </p:sp>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10" name="TextBox 9"/>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defRPr/>
            </a:pPr>
            <a:r>
              <a:rPr kumimoji="1" lang="en-GB" dirty="0">
                <a:solidFill>
                  <a:srgbClr val="FF0000"/>
                </a:solidFill>
                <a:ea typeface="ＭＳ Ｐゴシック" charset="0"/>
              </a:rPr>
              <a:t>Digital Data</a:t>
            </a:r>
          </a:p>
        </p:txBody>
      </p:sp>
      <p:sp>
        <p:nvSpPr>
          <p:cNvPr id="34819" name="Rectangle 3"/>
          <p:cNvSpPr>
            <a:spLocks noGrp="1" noChangeArrowheads="1"/>
          </p:cNvSpPr>
          <p:nvPr>
            <p:ph type="body" idx="1"/>
          </p:nvPr>
        </p:nvSpPr>
        <p:spPr>
          <a:xfrm>
            <a:off x="1169988" y="1676400"/>
            <a:ext cx="7516812" cy="1905000"/>
          </a:xfrm>
        </p:spPr>
        <p:txBody>
          <a:bodyPr/>
          <a:lstStyle/>
          <a:p>
            <a:r>
              <a:rPr kumimoji="1" lang="en-GB" sz="2400"/>
              <a:t>as generated by computers etc.</a:t>
            </a:r>
          </a:p>
          <a:p>
            <a:r>
              <a:rPr kumimoji="1" lang="en-GB" sz="2400"/>
              <a:t>has two dc components</a:t>
            </a:r>
          </a:p>
          <a:p>
            <a:r>
              <a:rPr kumimoji="1" lang="en-GB" sz="2400"/>
              <a:t>bandwidth depends on data rate</a:t>
            </a:r>
          </a:p>
        </p:txBody>
      </p:sp>
      <p:pic>
        <p:nvPicPr>
          <p:cNvPr id="34820" name="Picture 4"/>
          <p:cNvPicPr preferRelativeResize="0">
            <a:picLocks noChangeAspect="1" noChangeArrowheads="1"/>
          </p:cNvPicPr>
          <p:nvPr/>
        </p:nvPicPr>
        <p:blipFill>
          <a:blip r:embed="rId3"/>
          <a:srcRect b="23706"/>
          <a:stretch>
            <a:fillRect/>
          </a:stretch>
        </p:blipFill>
        <p:spPr bwMode="auto">
          <a:xfrm>
            <a:off x="1682750" y="3840163"/>
            <a:ext cx="7005638" cy="3017837"/>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Analog Signals</a:t>
            </a:r>
          </a:p>
        </p:txBody>
      </p:sp>
      <p:pic>
        <p:nvPicPr>
          <p:cNvPr id="35843" name="Picture 3"/>
          <p:cNvPicPr>
            <a:picLocks noChangeAspect="1" noChangeArrowheads="1"/>
          </p:cNvPicPr>
          <p:nvPr/>
        </p:nvPicPr>
        <p:blipFill>
          <a:blip r:embed="rId3"/>
          <a:srcRect l="2591" r="6477" b="57768"/>
          <a:stretch>
            <a:fillRect/>
          </a:stretch>
        </p:blipFill>
        <p:spPr bwMode="auto">
          <a:xfrm>
            <a:off x="1158875" y="2157413"/>
            <a:ext cx="7842250" cy="4552950"/>
          </a:xfrm>
          <a:prstGeom prst="rect">
            <a:avLst/>
          </a:prstGeom>
          <a:noFill/>
          <a:ln w="9525">
            <a:noFill/>
            <a:miter lim="800000"/>
            <a:headEnd/>
            <a:tailEnd/>
          </a:ln>
        </p:spPr>
      </p:pic>
      <p:pic>
        <p:nvPicPr>
          <p:cNvPr id="4" name="Picture 3"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Digital Signals</a:t>
            </a:r>
          </a:p>
        </p:txBody>
      </p:sp>
      <p:pic>
        <p:nvPicPr>
          <p:cNvPr id="36867" name="Picture 3"/>
          <p:cNvPicPr preferRelativeResize="0">
            <a:picLocks noChangeAspect="1" noChangeArrowheads="1"/>
          </p:cNvPicPr>
          <p:nvPr/>
        </p:nvPicPr>
        <p:blipFill>
          <a:blip r:embed="rId3"/>
          <a:srcRect l="4318" t="49016" r="4750" b="8752"/>
          <a:stretch>
            <a:fillRect/>
          </a:stretch>
        </p:blipFill>
        <p:spPr bwMode="auto">
          <a:xfrm>
            <a:off x="1179513" y="1782763"/>
            <a:ext cx="7605712" cy="5075237"/>
          </a:xfrm>
          <a:prstGeom prst="rect">
            <a:avLst/>
          </a:prstGeom>
          <a:noFill/>
          <a:ln w="9525">
            <a:noFill/>
            <a:miter lim="800000"/>
            <a:headEnd/>
            <a:tailEnd/>
          </a:ln>
        </p:spPr>
      </p:pic>
      <p:pic>
        <p:nvPicPr>
          <p:cNvPr id="4" name="Picture 3"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a:defRPr/>
            </a:pPr>
            <a:r>
              <a:rPr kumimoji="1" lang="en-GB" dirty="0">
                <a:solidFill>
                  <a:srgbClr val="FF0000"/>
                </a:solidFill>
                <a:ea typeface="ＭＳ Ｐゴシック" charset="0"/>
              </a:rPr>
              <a:t>Advantages &amp; Disadvantages </a:t>
            </a:r>
            <a:br>
              <a:rPr kumimoji="1" lang="en-GB" dirty="0">
                <a:solidFill>
                  <a:srgbClr val="FF0000"/>
                </a:solidFill>
                <a:ea typeface="ＭＳ Ｐゴシック" charset="0"/>
              </a:rPr>
            </a:br>
            <a:r>
              <a:rPr kumimoji="1" lang="en-GB" dirty="0">
                <a:solidFill>
                  <a:srgbClr val="FF0000"/>
                </a:solidFill>
                <a:ea typeface="ＭＳ Ｐゴシック" charset="0"/>
              </a:rPr>
              <a:t>of Digital Signals</a:t>
            </a:r>
          </a:p>
        </p:txBody>
      </p:sp>
      <p:sp>
        <p:nvSpPr>
          <p:cNvPr id="37891" name="Rectangle 3"/>
          <p:cNvSpPr>
            <a:spLocks noGrp="1" noChangeArrowheads="1"/>
          </p:cNvSpPr>
          <p:nvPr>
            <p:ph type="body" idx="1"/>
          </p:nvPr>
        </p:nvSpPr>
        <p:spPr>
          <a:xfrm>
            <a:off x="1158875" y="2170113"/>
            <a:ext cx="7527925" cy="2249487"/>
          </a:xfrm>
        </p:spPr>
        <p:txBody>
          <a:bodyPr/>
          <a:lstStyle/>
          <a:p>
            <a:r>
              <a:rPr kumimoji="1" lang="en-GB" sz="2800"/>
              <a:t>cheaper</a:t>
            </a:r>
          </a:p>
          <a:p>
            <a:r>
              <a:rPr kumimoji="1" lang="en-GB" sz="2800"/>
              <a:t>less susceptible to noise</a:t>
            </a:r>
          </a:p>
          <a:p>
            <a:r>
              <a:rPr kumimoji="1" lang="en-GB" sz="2800"/>
              <a:t>but greater attenuation</a:t>
            </a:r>
          </a:p>
          <a:p>
            <a:r>
              <a:rPr kumimoji="1" lang="en-GB" sz="2800"/>
              <a:t>digital now preferred choice</a:t>
            </a:r>
          </a:p>
        </p:txBody>
      </p:sp>
      <p:pic>
        <p:nvPicPr>
          <p:cNvPr id="37892" name="Picture 4"/>
          <p:cNvPicPr preferRelativeResize="0">
            <a:picLocks noChangeAspect="1" noChangeArrowheads="1"/>
          </p:cNvPicPr>
          <p:nvPr/>
        </p:nvPicPr>
        <p:blipFill>
          <a:blip r:embed="rId3"/>
          <a:srcRect b="35275"/>
          <a:stretch>
            <a:fillRect/>
          </a:stretch>
        </p:blipFill>
        <p:spPr bwMode="auto">
          <a:xfrm>
            <a:off x="1158875" y="4724400"/>
            <a:ext cx="7461250" cy="196215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Transmission Impairments</a:t>
            </a:r>
          </a:p>
        </p:txBody>
      </p:sp>
      <p:sp>
        <p:nvSpPr>
          <p:cNvPr id="38915" name="Rectangle 3"/>
          <p:cNvSpPr>
            <a:spLocks noGrp="1" noChangeArrowheads="1"/>
          </p:cNvSpPr>
          <p:nvPr>
            <p:ph type="body" idx="1"/>
          </p:nvPr>
        </p:nvSpPr>
        <p:spPr>
          <a:xfrm>
            <a:off x="1435100" y="1906588"/>
            <a:ext cx="7499350" cy="4800600"/>
          </a:xfrm>
        </p:spPr>
        <p:txBody>
          <a:bodyPr/>
          <a:lstStyle/>
          <a:p>
            <a:pPr>
              <a:lnSpc>
                <a:spcPct val="90000"/>
              </a:lnSpc>
            </a:pPr>
            <a:r>
              <a:rPr kumimoji="1" lang="en-US"/>
              <a:t>signal received may differ from signal transmitted causing:</a:t>
            </a:r>
          </a:p>
          <a:p>
            <a:pPr lvl="1">
              <a:lnSpc>
                <a:spcPct val="90000"/>
              </a:lnSpc>
            </a:pPr>
            <a:r>
              <a:rPr kumimoji="1" lang="en-US"/>
              <a:t>analog - degradation of signal quality</a:t>
            </a:r>
          </a:p>
          <a:p>
            <a:pPr lvl="1">
              <a:lnSpc>
                <a:spcPct val="90000"/>
              </a:lnSpc>
            </a:pPr>
            <a:r>
              <a:rPr kumimoji="1" lang="en-US"/>
              <a:t>digital - bit errors</a:t>
            </a:r>
          </a:p>
          <a:p>
            <a:pPr>
              <a:lnSpc>
                <a:spcPct val="90000"/>
              </a:lnSpc>
            </a:pPr>
            <a:r>
              <a:rPr kumimoji="1" lang="en-US"/>
              <a:t>most significant impairments are</a:t>
            </a:r>
          </a:p>
          <a:p>
            <a:pPr lvl="1">
              <a:lnSpc>
                <a:spcPct val="90000"/>
              </a:lnSpc>
            </a:pPr>
            <a:r>
              <a:rPr kumimoji="1" lang="en-US"/>
              <a:t>attenuation and attenuation distortion</a:t>
            </a:r>
          </a:p>
          <a:p>
            <a:pPr lvl="1">
              <a:lnSpc>
                <a:spcPct val="90000"/>
              </a:lnSpc>
            </a:pPr>
            <a:r>
              <a:rPr kumimoji="1" lang="en-US"/>
              <a:t>delay distortion</a:t>
            </a:r>
          </a:p>
          <a:p>
            <a:pPr lvl="1">
              <a:lnSpc>
                <a:spcPct val="90000"/>
              </a:lnSpc>
            </a:pPr>
            <a:r>
              <a:rPr kumimoji="1" lang="en-US"/>
              <a:t>noise</a:t>
            </a:r>
          </a:p>
          <a:p>
            <a:pPr lvl="1">
              <a:lnSpc>
                <a:spcPct val="90000"/>
              </a:lnSpc>
            </a:pPr>
            <a:endParaRPr kumimoji="1" lang="en-US"/>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Attenuation</a:t>
            </a:r>
          </a:p>
        </p:txBody>
      </p:sp>
      <p:sp>
        <p:nvSpPr>
          <p:cNvPr id="39939" name="Rectangle 3"/>
          <p:cNvSpPr>
            <a:spLocks noGrp="1" noChangeArrowheads="1"/>
          </p:cNvSpPr>
          <p:nvPr>
            <p:ph type="body" idx="1"/>
          </p:nvPr>
        </p:nvSpPr>
        <p:spPr>
          <a:xfrm>
            <a:off x="1279525" y="1951038"/>
            <a:ext cx="7356475" cy="4068762"/>
          </a:xfrm>
        </p:spPr>
        <p:txBody>
          <a:bodyPr/>
          <a:lstStyle/>
          <a:p>
            <a:pPr>
              <a:lnSpc>
                <a:spcPct val="90000"/>
              </a:lnSpc>
            </a:pPr>
            <a:r>
              <a:rPr kumimoji="1" lang="en-US" sz="2800"/>
              <a:t>where signal strength falls off with distance</a:t>
            </a:r>
          </a:p>
          <a:p>
            <a:pPr>
              <a:lnSpc>
                <a:spcPct val="90000"/>
              </a:lnSpc>
            </a:pPr>
            <a:r>
              <a:rPr kumimoji="1" lang="en-US" sz="2800"/>
              <a:t>depends on medium</a:t>
            </a:r>
          </a:p>
          <a:p>
            <a:pPr>
              <a:lnSpc>
                <a:spcPct val="90000"/>
              </a:lnSpc>
            </a:pPr>
            <a:r>
              <a:rPr kumimoji="1" lang="en-US" sz="2800"/>
              <a:t>received signal strength must be:</a:t>
            </a:r>
          </a:p>
          <a:p>
            <a:pPr lvl="1">
              <a:lnSpc>
                <a:spcPct val="90000"/>
              </a:lnSpc>
            </a:pPr>
            <a:r>
              <a:rPr kumimoji="1" lang="en-US" sz="2400"/>
              <a:t>strong enough to be detected</a:t>
            </a:r>
          </a:p>
          <a:p>
            <a:pPr lvl="1">
              <a:lnSpc>
                <a:spcPct val="90000"/>
              </a:lnSpc>
            </a:pPr>
            <a:r>
              <a:rPr kumimoji="1" lang="en-US" sz="2400"/>
              <a:t>sufficiently higher than noise to receive without error</a:t>
            </a:r>
          </a:p>
          <a:p>
            <a:pPr>
              <a:lnSpc>
                <a:spcPct val="90000"/>
              </a:lnSpc>
            </a:pPr>
            <a:r>
              <a:rPr kumimoji="1" lang="en-US" sz="2800"/>
              <a:t>so increase strength using amplifiers/repeaters</a:t>
            </a:r>
          </a:p>
          <a:p>
            <a:pPr>
              <a:lnSpc>
                <a:spcPct val="90000"/>
              </a:lnSpc>
            </a:pPr>
            <a:r>
              <a:rPr kumimoji="1" lang="en-US" sz="2800"/>
              <a:t>is also an increasing function of frequency</a:t>
            </a:r>
          </a:p>
          <a:p>
            <a:pPr>
              <a:lnSpc>
                <a:spcPct val="90000"/>
              </a:lnSpc>
            </a:pPr>
            <a:r>
              <a:rPr kumimoji="1" lang="en-US" sz="2800"/>
              <a:t>so equalize attenuation across band of frequencies used</a:t>
            </a:r>
          </a:p>
          <a:p>
            <a:pPr lvl="1">
              <a:lnSpc>
                <a:spcPct val="90000"/>
              </a:lnSpc>
            </a:pPr>
            <a:r>
              <a:rPr kumimoji="1" lang="en-US" sz="2400"/>
              <a:t>eg. using loading coils or amplifiers</a:t>
            </a:r>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49325" y="314325"/>
            <a:ext cx="8194675" cy="1143000"/>
          </a:xfrm>
        </p:spPr>
        <p:txBody>
          <a:bodyPr>
            <a:normAutofit fontScale="90000"/>
          </a:bodyPr>
          <a:lstStyle/>
          <a:p>
            <a:pPr>
              <a:defRPr/>
            </a:pPr>
            <a:r>
              <a:rPr lang="en-US" sz="4000" dirty="0">
                <a:solidFill>
                  <a:srgbClr val="FF0000"/>
                </a:solidFill>
                <a:ea typeface="ＭＳ Ｐゴシック" charset="0"/>
              </a:rPr>
              <a:t>The Theoretical Basis for Data Communication</a:t>
            </a:r>
          </a:p>
        </p:txBody>
      </p:sp>
      <p:sp>
        <p:nvSpPr>
          <p:cNvPr id="40963" name="Rectangle 3"/>
          <p:cNvSpPr>
            <a:spLocks noGrp="1" noChangeArrowheads="1"/>
          </p:cNvSpPr>
          <p:nvPr>
            <p:ph type="body" idx="1"/>
          </p:nvPr>
        </p:nvSpPr>
        <p:spPr>
          <a:xfrm>
            <a:off x="1116013" y="2743200"/>
            <a:ext cx="8027987" cy="3810000"/>
          </a:xfrm>
        </p:spPr>
        <p:txBody>
          <a:bodyPr/>
          <a:lstStyle/>
          <a:p>
            <a:pPr>
              <a:buFontTx/>
              <a:buChar char="•"/>
            </a:pPr>
            <a:r>
              <a:rPr lang="en-US"/>
              <a:t>Fourier Analysis</a:t>
            </a:r>
          </a:p>
          <a:p>
            <a:pPr>
              <a:buFontTx/>
              <a:buChar char="•"/>
            </a:pPr>
            <a:r>
              <a:rPr lang="en-US"/>
              <a:t>Bandwidth-Limited Signals</a:t>
            </a:r>
          </a:p>
          <a:p>
            <a:pPr>
              <a:buFontTx/>
              <a:buChar char="•"/>
            </a:pPr>
            <a:r>
              <a:rPr lang="en-US"/>
              <a:t>Maximum Data Rate of a Channel</a:t>
            </a:r>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dirty="0">
                <a:solidFill>
                  <a:srgbClr val="FF0000"/>
                </a:solidFill>
                <a:ea typeface="ＭＳ Ｐゴシック" charset="0"/>
              </a:rPr>
              <a:t>Bandwidth-Limited Signals</a:t>
            </a:r>
          </a:p>
        </p:txBody>
      </p:sp>
      <p:sp>
        <p:nvSpPr>
          <p:cNvPr id="41987" name="Rectangle 3"/>
          <p:cNvSpPr>
            <a:spLocks noGrp="1" noChangeArrowheads="1"/>
          </p:cNvSpPr>
          <p:nvPr>
            <p:ph type="body" idx="1"/>
          </p:nvPr>
        </p:nvSpPr>
        <p:spPr>
          <a:xfrm>
            <a:off x="1230313" y="5715000"/>
            <a:ext cx="7913687" cy="1143000"/>
          </a:xfrm>
        </p:spPr>
        <p:txBody>
          <a:bodyPr/>
          <a:lstStyle/>
          <a:p>
            <a:pPr>
              <a:buFontTx/>
              <a:buNone/>
            </a:pPr>
            <a:r>
              <a:rPr lang="en-US" sz="2400" dirty="0"/>
              <a:t>A binary signal and its root-mean-square Fourier amplitudes.</a:t>
            </a:r>
          </a:p>
          <a:p>
            <a:pPr>
              <a:buFontTx/>
              <a:buNone/>
            </a:pPr>
            <a:r>
              <a:rPr lang="en-US" sz="2400" dirty="0">
                <a:solidFill>
                  <a:srgbClr val="000000"/>
                </a:solidFill>
              </a:rPr>
              <a:t>(b) – (c) </a:t>
            </a:r>
            <a:r>
              <a:rPr lang="en-US" sz="2400" dirty="0"/>
              <a:t>Successive approximations to the original signal.</a:t>
            </a:r>
          </a:p>
        </p:txBody>
      </p:sp>
      <p:pic>
        <p:nvPicPr>
          <p:cNvPr id="41988" name="Picture 4" descr="2-01"/>
          <p:cNvPicPr>
            <a:picLocks noChangeAspect="1" noChangeArrowheads="1"/>
          </p:cNvPicPr>
          <p:nvPr/>
        </p:nvPicPr>
        <p:blipFill>
          <a:blip r:embed="rId2"/>
          <a:srcRect b="43878"/>
          <a:stretch>
            <a:fillRect/>
          </a:stretch>
        </p:blipFill>
        <p:spPr bwMode="auto">
          <a:xfrm>
            <a:off x="1828800" y="1571625"/>
            <a:ext cx="6940550" cy="39338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defRPr/>
            </a:pPr>
            <a:r>
              <a:rPr lang="en-US" dirty="0">
                <a:solidFill>
                  <a:srgbClr val="FF0000"/>
                </a:solidFill>
                <a:ea typeface="ＭＳ Ｐゴシック" charset="0"/>
              </a:rPr>
              <a:t>Bandwidth-Limited Signals (2)</a:t>
            </a:r>
          </a:p>
        </p:txBody>
      </p:sp>
      <p:sp>
        <p:nvSpPr>
          <p:cNvPr id="43011" name="Rectangle 3"/>
          <p:cNvSpPr>
            <a:spLocks noGrp="1" noChangeArrowheads="1"/>
          </p:cNvSpPr>
          <p:nvPr>
            <p:ph type="body" idx="1"/>
          </p:nvPr>
        </p:nvSpPr>
        <p:spPr>
          <a:xfrm>
            <a:off x="1042988" y="5715000"/>
            <a:ext cx="7277100" cy="838200"/>
          </a:xfrm>
        </p:spPr>
        <p:txBody>
          <a:bodyPr/>
          <a:lstStyle/>
          <a:p>
            <a:pPr>
              <a:buFontTx/>
              <a:buNone/>
            </a:pPr>
            <a:r>
              <a:rPr lang="en-US" sz="2400" dirty="0">
                <a:solidFill>
                  <a:srgbClr val="000000"/>
                </a:solidFill>
              </a:rPr>
              <a:t>(d) – (e) </a:t>
            </a:r>
            <a:r>
              <a:rPr lang="en-US" sz="2400" dirty="0"/>
              <a:t>Successive approximations to the original signal.</a:t>
            </a:r>
          </a:p>
        </p:txBody>
      </p:sp>
      <p:pic>
        <p:nvPicPr>
          <p:cNvPr id="43012" name="Picture 4" descr="2-01"/>
          <p:cNvPicPr>
            <a:picLocks noChangeAspect="1" noChangeArrowheads="1"/>
          </p:cNvPicPr>
          <p:nvPr/>
        </p:nvPicPr>
        <p:blipFill>
          <a:blip r:embed="rId2"/>
          <a:srcRect t="56754"/>
          <a:stretch>
            <a:fillRect/>
          </a:stretch>
        </p:blipFill>
        <p:spPr bwMode="auto">
          <a:xfrm>
            <a:off x="1624013" y="1454150"/>
            <a:ext cx="6005512" cy="35909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en-US" dirty="0">
                <a:solidFill>
                  <a:srgbClr val="FF0000"/>
                </a:solidFill>
                <a:ea typeface="ＭＳ Ｐゴシック" charset="0"/>
              </a:rPr>
              <a:t>Guided Transmission Data</a:t>
            </a:r>
          </a:p>
        </p:txBody>
      </p:sp>
      <p:sp>
        <p:nvSpPr>
          <p:cNvPr id="44035" name="Rectangle 3"/>
          <p:cNvSpPr>
            <a:spLocks noGrp="1" noChangeArrowheads="1"/>
          </p:cNvSpPr>
          <p:nvPr>
            <p:ph type="body" idx="1"/>
          </p:nvPr>
        </p:nvSpPr>
        <p:spPr>
          <a:xfrm>
            <a:off x="2005013" y="2767013"/>
            <a:ext cx="5978525" cy="3752850"/>
          </a:xfrm>
        </p:spPr>
        <p:txBody>
          <a:bodyPr/>
          <a:lstStyle/>
          <a:p>
            <a:pPr>
              <a:buFontTx/>
              <a:buChar char="•"/>
            </a:pPr>
            <a:r>
              <a:rPr lang="en-US" sz="3600"/>
              <a:t>Magnetic Media</a:t>
            </a:r>
          </a:p>
          <a:p>
            <a:pPr>
              <a:buFontTx/>
              <a:buChar char="•"/>
            </a:pPr>
            <a:r>
              <a:rPr lang="en-US" sz="3600"/>
              <a:t>Twisted Pair</a:t>
            </a:r>
          </a:p>
          <a:p>
            <a:pPr>
              <a:buFontTx/>
              <a:buChar char="•"/>
            </a:pPr>
            <a:r>
              <a:rPr lang="en-US" sz="3600"/>
              <a:t>Coaxial Cable</a:t>
            </a:r>
          </a:p>
          <a:p>
            <a:pPr>
              <a:buFontTx/>
              <a:buChar char="•"/>
            </a:pPr>
            <a:r>
              <a:rPr lang="en-US" sz="3600"/>
              <a:t>Fiber Optics</a:t>
            </a:r>
          </a:p>
          <a:p>
            <a:pPr>
              <a:buFontTx/>
              <a:buChar char="•"/>
            </a:pPr>
            <a:endParaRPr lang="en-US" sz="3600"/>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dirty="0">
                <a:solidFill>
                  <a:srgbClr val="FF0000"/>
                </a:solidFill>
                <a:ea typeface="ＭＳ Ｐゴシック" charset="0"/>
              </a:rPr>
              <a:t>Transmission</a:t>
            </a:r>
            <a:r>
              <a:rPr lang="en-US" dirty="0">
                <a:solidFill>
                  <a:srgbClr val="FF0000"/>
                </a:solidFill>
                <a:effectLst/>
                <a:ea typeface="ＭＳ Ｐゴシック" charset="0"/>
              </a:rPr>
              <a:t> </a:t>
            </a:r>
            <a:r>
              <a:rPr kumimoji="1" lang="en-US" dirty="0">
                <a:solidFill>
                  <a:srgbClr val="FF0000"/>
                </a:solidFill>
                <a:ea typeface="ＭＳ Ｐゴシック" charset="0"/>
              </a:rPr>
              <a:t>Terminology</a:t>
            </a:r>
          </a:p>
        </p:txBody>
      </p:sp>
      <p:sp>
        <p:nvSpPr>
          <p:cNvPr id="17411" name="Rectangle 3"/>
          <p:cNvSpPr>
            <a:spLocks noGrp="1" noChangeArrowheads="1"/>
          </p:cNvSpPr>
          <p:nvPr>
            <p:ph type="body" idx="1"/>
          </p:nvPr>
        </p:nvSpPr>
        <p:spPr>
          <a:xfrm>
            <a:off x="1212850" y="2057400"/>
            <a:ext cx="7499350" cy="4800600"/>
          </a:xfrm>
        </p:spPr>
        <p:txBody>
          <a:bodyPr/>
          <a:lstStyle/>
          <a:p>
            <a:r>
              <a:rPr kumimoji="1" lang="en-US"/>
              <a:t>data transmission occurs between a transmitter &amp; receiver via some medium</a:t>
            </a:r>
          </a:p>
          <a:p>
            <a:r>
              <a:rPr kumimoji="1" lang="en-US"/>
              <a:t>guided medium</a:t>
            </a:r>
          </a:p>
          <a:p>
            <a:pPr lvl="1"/>
            <a:r>
              <a:rPr kumimoji="1" lang="en-US"/>
              <a:t>eg. twisted pair, coaxial cable, optical fiber</a:t>
            </a:r>
          </a:p>
          <a:p>
            <a:r>
              <a:rPr kumimoji="1" lang="en-US"/>
              <a:t>unguided / wireless medium</a:t>
            </a:r>
          </a:p>
          <a:p>
            <a:pPr lvl="1"/>
            <a:r>
              <a:rPr kumimoji="1" lang="en-US"/>
              <a:t>eg. air, water, vacuum</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dirty="0">
                <a:solidFill>
                  <a:srgbClr val="FF0000"/>
                </a:solidFill>
                <a:ea typeface="ＭＳ Ｐゴシック" charset="0"/>
              </a:rPr>
              <a:t>Twisted Pair</a:t>
            </a:r>
          </a:p>
        </p:txBody>
      </p:sp>
      <p:sp>
        <p:nvSpPr>
          <p:cNvPr id="45059" name="Rectangle 3"/>
          <p:cNvSpPr>
            <a:spLocks noGrp="1" noChangeArrowheads="1"/>
          </p:cNvSpPr>
          <p:nvPr>
            <p:ph type="body" idx="1"/>
          </p:nvPr>
        </p:nvSpPr>
        <p:spPr>
          <a:xfrm>
            <a:off x="2916238" y="5207000"/>
            <a:ext cx="6227762" cy="838200"/>
          </a:xfrm>
        </p:spPr>
        <p:txBody>
          <a:bodyPr/>
          <a:lstStyle/>
          <a:p>
            <a:pPr>
              <a:lnSpc>
                <a:spcPct val="90000"/>
              </a:lnSpc>
              <a:buFontTx/>
              <a:buNone/>
            </a:pPr>
            <a:r>
              <a:rPr lang="en-US">
                <a:solidFill>
                  <a:schemeClr val="accent2"/>
                </a:solidFill>
              </a:rPr>
              <a:t>(a)</a:t>
            </a:r>
            <a:r>
              <a:rPr lang="en-US"/>
              <a:t> Category 3 UTP.</a:t>
            </a:r>
          </a:p>
          <a:p>
            <a:pPr>
              <a:lnSpc>
                <a:spcPct val="90000"/>
              </a:lnSpc>
              <a:buFontTx/>
              <a:buNone/>
            </a:pPr>
            <a:r>
              <a:rPr lang="en-US">
                <a:solidFill>
                  <a:schemeClr val="accent2"/>
                </a:solidFill>
              </a:rPr>
              <a:t>(b)</a:t>
            </a:r>
            <a:r>
              <a:rPr lang="en-US"/>
              <a:t> Category 5 UTP.</a:t>
            </a:r>
          </a:p>
        </p:txBody>
      </p:sp>
      <p:pic>
        <p:nvPicPr>
          <p:cNvPr id="45060" name="Picture 4" descr="2-03"/>
          <p:cNvPicPr>
            <a:picLocks noChangeAspect="1" noChangeArrowheads="1"/>
          </p:cNvPicPr>
          <p:nvPr/>
        </p:nvPicPr>
        <p:blipFill>
          <a:blip r:embed="rId2"/>
          <a:srcRect r="50516" b="-5675"/>
          <a:stretch>
            <a:fillRect/>
          </a:stretch>
        </p:blipFill>
        <p:spPr bwMode="auto">
          <a:xfrm>
            <a:off x="1819275" y="2039938"/>
            <a:ext cx="5727700" cy="1211262"/>
          </a:xfrm>
          <a:prstGeom prst="rect">
            <a:avLst/>
          </a:prstGeom>
          <a:noFill/>
          <a:ln w="9525">
            <a:noFill/>
            <a:miter lim="800000"/>
            <a:headEnd/>
            <a:tailEnd/>
          </a:ln>
        </p:spPr>
      </p:pic>
      <p:pic>
        <p:nvPicPr>
          <p:cNvPr id="45061" name="Picture 5" descr="2-03"/>
          <p:cNvPicPr>
            <a:picLocks noChangeAspect="1" noChangeArrowheads="1"/>
          </p:cNvPicPr>
          <p:nvPr/>
        </p:nvPicPr>
        <p:blipFill>
          <a:blip r:embed="rId2"/>
          <a:srcRect l="49585" t="-9732"/>
          <a:stretch>
            <a:fillRect/>
          </a:stretch>
        </p:blipFill>
        <p:spPr bwMode="auto">
          <a:xfrm>
            <a:off x="1806575" y="3608388"/>
            <a:ext cx="5740400" cy="1238250"/>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530" name="Rectangle 1618"/>
          <p:cNvSpPr>
            <a:spLocks noGrp="1" noChangeArrowheads="1"/>
          </p:cNvSpPr>
          <p:nvPr>
            <p:ph type="title"/>
          </p:nvPr>
        </p:nvSpPr>
        <p:spPr>
          <a:xfrm>
            <a:off x="1435100" y="274638"/>
            <a:ext cx="7499350" cy="1143000"/>
          </a:xfrm>
        </p:spPr>
        <p:txBody>
          <a:bodyPr>
            <a:normAutofit fontScale="90000"/>
          </a:bodyPr>
          <a:lstStyle/>
          <a:p>
            <a:pPr eaLnBrk="1" hangingPunct="1">
              <a:defRPr/>
            </a:pPr>
            <a:r>
              <a:rPr kumimoji="1" lang="en-US" dirty="0">
                <a:solidFill>
                  <a:srgbClr val="FF0000"/>
                </a:solidFill>
                <a:ea typeface="ＭＳ Ｐゴシック" charset="0"/>
              </a:rPr>
              <a:t>Comparison of Shielded and Unshielded Twisted Pair</a:t>
            </a:r>
            <a:endParaRPr kumimoji="1" lang="en-GB" dirty="0">
              <a:solidFill>
                <a:srgbClr val="FF0000"/>
              </a:solidFill>
              <a:ea typeface="ＭＳ Ｐゴシック" charset="0"/>
            </a:endParaRPr>
          </a:p>
        </p:txBody>
      </p:sp>
      <p:graphicFrame>
        <p:nvGraphicFramePr>
          <p:cNvPr id="1026" name="Object 1024"/>
          <p:cNvGraphicFramePr>
            <a:graphicFrameLocks noChangeAspect="1"/>
          </p:cNvGraphicFramePr>
          <p:nvPr/>
        </p:nvGraphicFramePr>
        <p:xfrm>
          <a:off x="1150938" y="2743200"/>
          <a:ext cx="7783512" cy="2797175"/>
        </p:xfrm>
        <a:graphic>
          <a:graphicData uri="http://schemas.openxmlformats.org/presentationml/2006/ole">
            <mc:AlternateContent xmlns:mc="http://schemas.openxmlformats.org/markup-compatibility/2006">
              <mc:Choice xmlns:v="urn:schemas-microsoft-com:vml" Requires="v">
                <p:oleObj spid="_x0000_s1064" name="Document" r:id="rId4" imgW="7946136" imgH="2432304" progId="Word.Document.8">
                  <p:embed/>
                </p:oleObj>
              </mc:Choice>
              <mc:Fallback>
                <p:oleObj name="Document" r:id="rId4" imgW="7946136" imgH="2432304" progId="Word.Document.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8" y="2743200"/>
                        <a:ext cx="7783512" cy="2797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 name="Picture 4" descr="C:\Users\HP\AppData\Local\Temp\NTNU_LOGO_New.jpg"/>
          <p:cNvPicPr/>
          <p:nvPr/>
        </p:nvPicPr>
        <p:blipFill>
          <a:blip r:embed="rId6"/>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Near End Crosstalk</a:t>
            </a:r>
          </a:p>
        </p:txBody>
      </p:sp>
      <p:sp>
        <p:nvSpPr>
          <p:cNvPr id="46083" name="Rectangle 3"/>
          <p:cNvSpPr>
            <a:spLocks noGrp="1" noChangeArrowheads="1"/>
          </p:cNvSpPr>
          <p:nvPr>
            <p:ph type="body" idx="1"/>
          </p:nvPr>
        </p:nvSpPr>
        <p:spPr>
          <a:xfrm>
            <a:off x="1258888" y="1911350"/>
            <a:ext cx="7499350" cy="4800600"/>
          </a:xfrm>
        </p:spPr>
        <p:txBody>
          <a:bodyPr/>
          <a:lstStyle/>
          <a:p>
            <a:pPr eaLnBrk="1" hangingPunct="1">
              <a:buFont typeface="Wingdings" pitchFamily="2" charset="2"/>
              <a:buChar char="Ø"/>
            </a:pPr>
            <a:r>
              <a:rPr kumimoji="1" lang="en-US"/>
              <a:t>coupling of signal from one pair to another</a:t>
            </a:r>
          </a:p>
          <a:p>
            <a:pPr eaLnBrk="1" hangingPunct="1">
              <a:buFont typeface="Wingdings" pitchFamily="2" charset="2"/>
              <a:buChar char="Ø"/>
            </a:pPr>
            <a:r>
              <a:rPr kumimoji="1" lang="en-US"/>
              <a:t>occurs when transmit signal entering the link couples back to receiving pair</a:t>
            </a:r>
          </a:p>
          <a:p>
            <a:pPr eaLnBrk="1" hangingPunct="1">
              <a:buFont typeface="Wingdings" pitchFamily="2" charset="2"/>
              <a:buChar char="Ø"/>
            </a:pPr>
            <a:r>
              <a:rPr kumimoji="1" lang="en-US"/>
              <a:t>ie. near transmitted signal is picked up by near receiving pair</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Coaxial Cable</a:t>
            </a:r>
          </a:p>
        </p:txBody>
      </p:sp>
      <p:pic>
        <p:nvPicPr>
          <p:cNvPr id="47107" name="Picture 6" descr="Z-Guided Media                                                 00282829  Mnementh                      BEAE7A2F:"/>
          <p:cNvPicPr>
            <a:picLocks noChangeAspect="1" noChangeArrowheads="1"/>
          </p:cNvPicPr>
          <p:nvPr/>
        </p:nvPicPr>
        <p:blipFill>
          <a:blip r:embed="rId3"/>
          <a:srcRect t="20795" b="42955"/>
          <a:stretch>
            <a:fillRect/>
          </a:stretch>
        </p:blipFill>
        <p:spPr bwMode="auto">
          <a:xfrm>
            <a:off x="1289050" y="1905000"/>
            <a:ext cx="7169150" cy="3633788"/>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Coaxial Cable - Transmission Characteristics</a:t>
            </a:r>
          </a:p>
        </p:txBody>
      </p:sp>
      <p:sp>
        <p:nvSpPr>
          <p:cNvPr id="48131" name="Rectangle 3"/>
          <p:cNvSpPr>
            <a:spLocks noGrp="1" noChangeArrowheads="1"/>
          </p:cNvSpPr>
          <p:nvPr>
            <p:ph type="body" idx="1"/>
          </p:nvPr>
        </p:nvSpPr>
        <p:spPr>
          <a:xfrm>
            <a:off x="1289050" y="2028825"/>
            <a:ext cx="7397750" cy="4271963"/>
          </a:xfrm>
        </p:spPr>
        <p:txBody>
          <a:bodyPr/>
          <a:lstStyle/>
          <a:p>
            <a:pPr eaLnBrk="1" hangingPunct="1">
              <a:lnSpc>
                <a:spcPct val="90000"/>
              </a:lnSpc>
              <a:buFont typeface="Wingdings" pitchFamily="2" charset="2"/>
              <a:buChar char="Ø"/>
            </a:pPr>
            <a:r>
              <a:rPr kumimoji="1" lang="en-US"/>
              <a:t>superior frequency characteristics to TP</a:t>
            </a:r>
          </a:p>
          <a:p>
            <a:pPr eaLnBrk="1" hangingPunct="1">
              <a:lnSpc>
                <a:spcPct val="90000"/>
              </a:lnSpc>
              <a:buFont typeface="Wingdings" pitchFamily="2" charset="2"/>
              <a:buChar char="Ø"/>
            </a:pPr>
            <a:r>
              <a:rPr kumimoji="1" lang="en-US"/>
              <a:t>performance limited by attenuation &amp; noise</a:t>
            </a:r>
          </a:p>
          <a:p>
            <a:pPr eaLnBrk="1" hangingPunct="1">
              <a:lnSpc>
                <a:spcPct val="90000"/>
              </a:lnSpc>
              <a:buFont typeface="Wingdings" pitchFamily="2" charset="2"/>
              <a:buChar char="Ø"/>
            </a:pPr>
            <a:r>
              <a:rPr kumimoji="1" lang="en-US"/>
              <a:t>analog signals</a:t>
            </a:r>
          </a:p>
          <a:p>
            <a:pPr lvl="1" eaLnBrk="1" hangingPunct="1">
              <a:lnSpc>
                <a:spcPct val="90000"/>
              </a:lnSpc>
              <a:buFont typeface="Wingdings" pitchFamily="2" charset="2"/>
              <a:buChar char="l"/>
            </a:pPr>
            <a:r>
              <a:rPr kumimoji="1" lang="en-US"/>
              <a:t>amplifiers every few km</a:t>
            </a:r>
          </a:p>
          <a:p>
            <a:pPr lvl="1" eaLnBrk="1" hangingPunct="1">
              <a:lnSpc>
                <a:spcPct val="90000"/>
              </a:lnSpc>
              <a:buFont typeface="Wingdings" pitchFamily="2" charset="2"/>
              <a:buChar char="l"/>
            </a:pPr>
            <a:r>
              <a:rPr kumimoji="1" lang="en-US"/>
              <a:t>closer if higher frequency</a:t>
            </a:r>
          </a:p>
          <a:p>
            <a:pPr lvl="1" eaLnBrk="1" hangingPunct="1">
              <a:lnSpc>
                <a:spcPct val="90000"/>
              </a:lnSpc>
              <a:buFont typeface="Wingdings" pitchFamily="2" charset="2"/>
              <a:buChar char="l"/>
            </a:pPr>
            <a:r>
              <a:rPr kumimoji="1" lang="en-US"/>
              <a:t>up to 500MHz</a:t>
            </a:r>
          </a:p>
          <a:p>
            <a:pPr eaLnBrk="1" hangingPunct="1">
              <a:lnSpc>
                <a:spcPct val="90000"/>
              </a:lnSpc>
              <a:buFont typeface="Wingdings" pitchFamily="2" charset="2"/>
              <a:buChar char="Ø"/>
            </a:pPr>
            <a:r>
              <a:rPr kumimoji="1" lang="en-US"/>
              <a:t>digital signals</a:t>
            </a:r>
          </a:p>
          <a:p>
            <a:pPr lvl="1" eaLnBrk="1" hangingPunct="1">
              <a:lnSpc>
                <a:spcPct val="90000"/>
              </a:lnSpc>
              <a:buFont typeface="Wingdings" pitchFamily="2" charset="2"/>
              <a:buChar char="l"/>
            </a:pPr>
            <a:r>
              <a:rPr kumimoji="1" lang="en-US"/>
              <a:t>repeater every 1km</a:t>
            </a:r>
          </a:p>
          <a:p>
            <a:pPr lvl="1" eaLnBrk="1" hangingPunct="1">
              <a:lnSpc>
                <a:spcPct val="90000"/>
              </a:lnSpc>
              <a:buFont typeface="Wingdings" pitchFamily="2" charset="2"/>
              <a:buChar char="l"/>
            </a:pPr>
            <a:r>
              <a:rPr kumimoji="1" lang="en-US"/>
              <a:t>closer for higher data rates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dirty="0">
                <a:solidFill>
                  <a:srgbClr val="FF0000"/>
                </a:solidFill>
                <a:ea typeface="ＭＳ Ｐゴシック" charset="0"/>
              </a:rPr>
              <a:t>Coaxial Cable</a:t>
            </a:r>
          </a:p>
        </p:txBody>
      </p:sp>
      <p:sp>
        <p:nvSpPr>
          <p:cNvPr id="49155" name="Rectangle 3"/>
          <p:cNvSpPr>
            <a:spLocks noGrp="1" noChangeArrowheads="1"/>
          </p:cNvSpPr>
          <p:nvPr>
            <p:ph type="body" idx="1"/>
          </p:nvPr>
        </p:nvSpPr>
        <p:spPr>
          <a:xfrm>
            <a:off x="1435100" y="2057400"/>
            <a:ext cx="7499350" cy="4800600"/>
          </a:xfrm>
        </p:spPr>
        <p:txBody>
          <a:bodyPr/>
          <a:lstStyle/>
          <a:p>
            <a:pPr algn="ctr">
              <a:buFontTx/>
              <a:buNone/>
            </a:pPr>
            <a:r>
              <a:rPr lang="en-US"/>
              <a:t>A coaxial cable.</a:t>
            </a:r>
          </a:p>
        </p:txBody>
      </p:sp>
      <p:pic>
        <p:nvPicPr>
          <p:cNvPr id="49156" name="Picture 4" descr="2-04"/>
          <p:cNvPicPr>
            <a:picLocks noChangeAspect="1" noChangeArrowheads="1"/>
          </p:cNvPicPr>
          <p:nvPr/>
        </p:nvPicPr>
        <p:blipFill>
          <a:blip r:embed="rId2"/>
          <a:srcRect/>
          <a:stretch>
            <a:fillRect/>
          </a:stretch>
        </p:blipFill>
        <p:spPr bwMode="auto">
          <a:xfrm>
            <a:off x="1166813" y="3148013"/>
            <a:ext cx="7112000" cy="1631950"/>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dirty="0">
                <a:solidFill>
                  <a:srgbClr val="FF0000"/>
                </a:solidFill>
                <a:ea typeface="ＭＳ Ｐゴシック" charset="0"/>
              </a:rPr>
              <a:t>Fiber Optics</a:t>
            </a:r>
          </a:p>
        </p:txBody>
      </p:sp>
      <p:sp>
        <p:nvSpPr>
          <p:cNvPr id="50179" name="Rectangle 3"/>
          <p:cNvSpPr>
            <a:spLocks noGrp="1" noChangeArrowheads="1"/>
          </p:cNvSpPr>
          <p:nvPr>
            <p:ph type="body" idx="1"/>
          </p:nvPr>
        </p:nvSpPr>
        <p:spPr>
          <a:xfrm>
            <a:off x="1008063" y="5140325"/>
            <a:ext cx="8135937" cy="1412875"/>
          </a:xfrm>
        </p:spPr>
        <p:txBody>
          <a:bodyPr/>
          <a:lstStyle/>
          <a:p>
            <a:pPr>
              <a:buFontTx/>
              <a:buNone/>
            </a:pPr>
            <a:r>
              <a:rPr lang="en-US" dirty="0">
                <a:solidFill>
                  <a:srgbClr val="000000"/>
                </a:solidFill>
              </a:rPr>
              <a:t>(a</a:t>
            </a:r>
            <a:r>
              <a:rPr lang="en-US" sz="2400" dirty="0">
                <a:solidFill>
                  <a:srgbClr val="000000"/>
                </a:solidFill>
              </a:rPr>
              <a:t>) Three examples of a light ray from inside a silica fiber impinging on the air/silica boundary at different angles.</a:t>
            </a:r>
          </a:p>
          <a:p>
            <a:pPr>
              <a:buFontTx/>
              <a:buNone/>
            </a:pPr>
            <a:r>
              <a:rPr lang="en-US" sz="2400" dirty="0">
                <a:solidFill>
                  <a:srgbClr val="000000"/>
                </a:solidFill>
              </a:rPr>
              <a:t>(b) Light </a:t>
            </a:r>
            <a:r>
              <a:rPr lang="en-US" sz="2400" dirty="0"/>
              <a:t>trapped by total internal reflection.</a:t>
            </a:r>
          </a:p>
        </p:txBody>
      </p:sp>
      <p:pic>
        <p:nvPicPr>
          <p:cNvPr id="50180" name="Picture 4" descr="2-05"/>
          <p:cNvPicPr>
            <a:picLocks noChangeAspect="1" noChangeArrowheads="1"/>
          </p:cNvPicPr>
          <p:nvPr/>
        </p:nvPicPr>
        <p:blipFill>
          <a:blip r:embed="rId2"/>
          <a:srcRect/>
          <a:stretch>
            <a:fillRect/>
          </a:stretch>
        </p:blipFill>
        <p:spPr bwMode="auto">
          <a:xfrm>
            <a:off x="1204913" y="1889125"/>
            <a:ext cx="7412037" cy="2351088"/>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Coaxial Cable - Transmission Characteristics</a:t>
            </a:r>
          </a:p>
        </p:txBody>
      </p:sp>
      <p:sp>
        <p:nvSpPr>
          <p:cNvPr id="51203" name="Rectangle 3"/>
          <p:cNvSpPr>
            <a:spLocks noGrp="1" noChangeArrowheads="1"/>
          </p:cNvSpPr>
          <p:nvPr>
            <p:ph type="body" idx="1"/>
          </p:nvPr>
        </p:nvSpPr>
        <p:spPr>
          <a:xfrm>
            <a:off x="1289050" y="1898650"/>
            <a:ext cx="7397750" cy="4578350"/>
          </a:xfrm>
        </p:spPr>
        <p:txBody>
          <a:bodyPr/>
          <a:lstStyle/>
          <a:p>
            <a:pPr eaLnBrk="1" hangingPunct="1">
              <a:lnSpc>
                <a:spcPct val="90000"/>
              </a:lnSpc>
              <a:buFont typeface="Wingdings" pitchFamily="2" charset="2"/>
              <a:buChar char="Ø"/>
            </a:pPr>
            <a:r>
              <a:rPr kumimoji="1" lang="en-US"/>
              <a:t>superior frequency characteristics to TP</a:t>
            </a:r>
          </a:p>
          <a:p>
            <a:pPr eaLnBrk="1" hangingPunct="1">
              <a:lnSpc>
                <a:spcPct val="90000"/>
              </a:lnSpc>
              <a:buFont typeface="Wingdings" pitchFamily="2" charset="2"/>
              <a:buChar char="Ø"/>
            </a:pPr>
            <a:r>
              <a:rPr kumimoji="1" lang="en-US"/>
              <a:t>performance limited by attenuation &amp; noise</a:t>
            </a:r>
          </a:p>
          <a:p>
            <a:pPr eaLnBrk="1" hangingPunct="1">
              <a:lnSpc>
                <a:spcPct val="90000"/>
              </a:lnSpc>
              <a:buFont typeface="Wingdings" pitchFamily="2" charset="2"/>
              <a:buChar char="Ø"/>
            </a:pPr>
            <a:r>
              <a:rPr kumimoji="1" lang="en-US"/>
              <a:t>analog signals</a:t>
            </a:r>
          </a:p>
          <a:p>
            <a:pPr lvl="1" eaLnBrk="1" hangingPunct="1">
              <a:lnSpc>
                <a:spcPct val="90000"/>
              </a:lnSpc>
              <a:buFont typeface="Wingdings" pitchFamily="2" charset="2"/>
              <a:buChar char="l"/>
            </a:pPr>
            <a:r>
              <a:rPr kumimoji="1" lang="en-US"/>
              <a:t>amplifiers every few km</a:t>
            </a:r>
          </a:p>
          <a:p>
            <a:pPr lvl="1" eaLnBrk="1" hangingPunct="1">
              <a:lnSpc>
                <a:spcPct val="90000"/>
              </a:lnSpc>
              <a:buFont typeface="Wingdings" pitchFamily="2" charset="2"/>
              <a:buChar char="l"/>
            </a:pPr>
            <a:r>
              <a:rPr kumimoji="1" lang="en-US"/>
              <a:t>closer if higher frequency</a:t>
            </a:r>
          </a:p>
          <a:p>
            <a:pPr lvl="1" eaLnBrk="1" hangingPunct="1">
              <a:lnSpc>
                <a:spcPct val="90000"/>
              </a:lnSpc>
              <a:buFont typeface="Wingdings" pitchFamily="2" charset="2"/>
              <a:buChar char="l"/>
            </a:pPr>
            <a:r>
              <a:rPr kumimoji="1" lang="en-US"/>
              <a:t>up to 500MHz</a:t>
            </a:r>
          </a:p>
          <a:p>
            <a:pPr eaLnBrk="1" hangingPunct="1">
              <a:lnSpc>
                <a:spcPct val="90000"/>
              </a:lnSpc>
              <a:buFont typeface="Wingdings" pitchFamily="2" charset="2"/>
              <a:buChar char="Ø"/>
            </a:pPr>
            <a:r>
              <a:rPr kumimoji="1" lang="en-US"/>
              <a:t>digital signals</a:t>
            </a:r>
          </a:p>
          <a:p>
            <a:pPr lvl="1" eaLnBrk="1" hangingPunct="1">
              <a:lnSpc>
                <a:spcPct val="90000"/>
              </a:lnSpc>
              <a:buFont typeface="Wingdings" pitchFamily="2" charset="2"/>
              <a:buChar char="l"/>
            </a:pPr>
            <a:r>
              <a:rPr kumimoji="1" lang="en-US"/>
              <a:t>repeater every 1km</a:t>
            </a:r>
          </a:p>
          <a:p>
            <a:pPr lvl="1" eaLnBrk="1" hangingPunct="1">
              <a:lnSpc>
                <a:spcPct val="90000"/>
              </a:lnSpc>
              <a:buFont typeface="Wingdings" pitchFamily="2" charset="2"/>
              <a:buChar char="l"/>
            </a:pPr>
            <a:r>
              <a:rPr kumimoji="1" lang="en-US"/>
              <a:t>closer for higher data rates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35100" y="0"/>
            <a:ext cx="7499350" cy="1143000"/>
          </a:xfrm>
        </p:spPr>
        <p:txBody>
          <a:bodyPr/>
          <a:lstStyle/>
          <a:p>
            <a:pPr eaLnBrk="1" hangingPunct="1">
              <a:defRPr/>
            </a:pPr>
            <a:r>
              <a:rPr kumimoji="1" lang="en-US" dirty="0">
                <a:solidFill>
                  <a:srgbClr val="C00000"/>
                </a:solidFill>
                <a:ea typeface="ＭＳ Ｐゴシック" charset="0"/>
              </a:rPr>
              <a:t>Optical Fiber - Benefits</a:t>
            </a:r>
          </a:p>
        </p:txBody>
      </p:sp>
      <p:sp>
        <p:nvSpPr>
          <p:cNvPr id="52227" name="Rectangle 3"/>
          <p:cNvSpPr>
            <a:spLocks noGrp="1" noChangeArrowheads="1"/>
          </p:cNvSpPr>
          <p:nvPr>
            <p:ph type="body" idx="1"/>
          </p:nvPr>
        </p:nvSpPr>
        <p:spPr>
          <a:xfrm>
            <a:off x="1435100" y="1845129"/>
            <a:ext cx="7499350" cy="4800600"/>
          </a:xfrm>
        </p:spPr>
        <p:txBody>
          <a:bodyPr/>
          <a:lstStyle/>
          <a:p>
            <a:pPr eaLnBrk="1" hangingPunct="1">
              <a:buFont typeface="Wingdings" pitchFamily="2" charset="2"/>
              <a:buChar char="Ø"/>
            </a:pPr>
            <a:r>
              <a:rPr kumimoji="1" lang="en-US" dirty="0"/>
              <a:t>greater capacity</a:t>
            </a:r>
          </a:p>
          <a:p>
            <a:pPr lvl="1" eaLnBrk="1" hangingPunct="1">
              <a:buFont typeface="Wingdings" pitchFamily="2" charset="2"/>
              <a:buChar char="l"/>
            </a:pPr>
            <a:r>
              <a:rPr kumimoji="1" lang="en-US" dirty="0"/>
              <a:t>data rates of hundreds of </a:t>
            </a:r>
            <a:r>
              <a:rPr kumimoji="1" lang="en-US" dirty="0" err="1"/>
              <a:t>Gbps</a:t>
            </a:r>
            <a:endParaRPr kumimoji="1" lang="en-US" dirty="0"/>
          </a:p>
          <a:p>
            <a:pPr eaLnBrk="1" hangingPunct="1">
              <a:buFont typeface="Wingdings" pitchFamily="2" charset="2"/>
              <a:buChar char="Ø"/>
            </a:pPr>
            <a:r>
              <a:rPr kumimoji="1" lang="en-US" dirty="0"/>
              <a:t>smaller size &amp; weight</a:t>
            </a:r>
          </a:p>
          <a:p>
            <a:pPr eaLnBrk="1" hangingPunct="1">
              <a:buFont typeface="Wingdings" pitchFamily="2" charset="2"/>
              <a:buChar char="Ø"/>
            </a:pPr>
            <a:r>
              <a:rPr kumimoji="1" lang="en-US" dirty="0"/>
              <a:t>lower attenuation</a:t>
            </a:r>
          </a:p>
          <a:p>
            <a:pPr eaLnBrk="1" hangingPunct="1">
              <a:buFont typeface="Wingdings" pitchFamily="2" charset="2"/>
              <a:buChar char="Ø"/>
            </a:pPr>
            <a:r>
              <a:rPr kumimoji="1" lang="en-US" dirty="0"/>
              <a:t>electromagnetic isolation</a:t>
            </a:r>
          </a:p>
          <a:p>
            <a:pPr eaLnBrk="1" hangingPunct="1">
              <a:buFont typeface="Wingdings" pitchFamily="2" charset="2"/>
              <a:buChar char="Ø"/>
            </a:pPr>
            <a:r>
              <a:rPr kumimoji="1" lang="en-US" dirty="0"/>
              <a:t>greater repeater spacing</a:t>
            </a:r>
          </a:p>
          <a:p>
            <a:pPr lvl="1" eaLnBrk="1" hangingPunct="1">
              <a:buFont typeface="Wingdings" pitchFamily="2" charset="2"/>
              <a:buChar char="l"/>
            </a:pPr>
            <a:r>
              <a:rPr kumimoji="1" lang="en-US" dirty="0"/>
              <a:t>10s of km at least</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Optical Fiber - Transmission Characteristics</a:t>
            </a:r>
          </a:p>
        </p:txBody>
      </p:sp>
      <p:sp>
        <p:nvSpPr>
          <p:cNvPr id="53251" name="Rectangle 3"/>
          <p:cNvSpPr>
            <a:spLocks noGrp="1" noChangeArrowheads="1"/>
          </p:cNvSpPr>
          <p:nvPr>
            <p:ph type="body" idx="1"/>
          </p:nvPr>
        </p:nvSpPr>
        <p:spPr>
          <a:xfrm>
            <a:off x="1435100" y="1676400"/>
            <a:ext cx="7251700" cy="4876800"/>
          </a:xfrm>
        </p:spPr>
        <p:txBody>
          <a:bodyPr/>
          <a:lstStyle/>
          <a:p>
            <a:pPr eaLnBrk="1" hangingPunct="1">
              <a:lnSpc>
                <a:spcPct val="90000"/>
              </a:lnSpc>
              <a:buFont typeface="Wingdings" pitchFamily="2" charset="2"/>
              <a:buChar char="Ø"/>
            </a:pPr>
            <a:r>
              <a:rPr kumimoji="1" lang="en-US"/>
              <a:t>uses total internal reflection to transmit light</a:t>
            </a:r>
          </a:p>
          <a:p>
            <a:pPr lvl="1" eaLnBrk="1" hangingPunct="1">
              <a:lnSpc>
                <a:spcPct val="90000"/>
              </a:lnSpc>
              <a:buFont typeface="Wingdings" pitchFamily="2" charset="2"/>
              <a:buChar char="l"/>
            </a:pPr>
            <a:r>
              <a:rPr kumimoji="1" lang="en-US"/>
              <a:t>effectively acts as wave guide for 10</a:t>
            </a:r>
            <a:r>
              <a:rPr kumimoji="1" lang="en-US" baseline="30000"/>
              <a:t>14</a:t>
            </a:r>
            <a:r>
              <a:rPr kumimoji="1" lang="en-US"/>
              <a:t> to 10</a:t>
            </a:r>
            <a:r>
              <a:rPr kumimoji="1" lang="en-US" baseline="30000"/>
              <a:t>15</a:t>
            </a:r>
            <a:r>
              <a:rPr kumimoji="1" lang="en-US"/>
              <a:t> Hz </a:t>
            </a:r>
          </a:p>
          <a:p>
            <a:pPr eaLnBrk="1" hangingPunct="1">
              <a:lnSpc>
                <a:spcPct val="90000"/>
              </a:lnSpc>
              <a:buFont typeface="Wingdings" pitchFamily="2" charset="2"/>
              <a:buChar char="Ø"/>
            </a:pPr>
            <a:r>
              <a:rPr kumimoji="1" lang="en-US"/>
              <a:t>can use several different light sources</a:t>
            </a:r>
          </a:p>
          <a:p>
            <a:pPr lvl="1" eaLnBrk="1" hangingPunct="1">
              <a:lnSpc>
                <a:spcPct val="90000"/>
              </a:lnSpc>
              <a:buFont typeface="Wingdings" pitchFamily="2" charset="2"/>
              <a:buChar char="l"/>
            </a:pPr>
            <a:r>
              <a:rPr kumimoji="1" lang="en-US"/>
              <a:t>Light Emitting Diode (LED)</a:t>
            </a:r>
          </a:p>
          <a:p>
            <a:pPr lvl="2" eaLnBrk="1" hangingPunct="1">
              <a:lnSpc>
                <a:spcPct val="90000"/>
              </a:lnSpc>
            </a:pPr>
            <a:r>
              <a:rPr kumimoji="1" lang="en-US"/>
              <a:t>cheaper, wider operating temp range, lasts longer</a:t>
            </a:r>
          </a:p>
          <a:p>
            <a:pPr lvl="1" eaLnBrk="1" hangingPunct="1">
              <a:lnSpc>
                <a:spcPct val="90000"/>
              </a:lnSpc>
              <a:buFont typeface="Wingdings" pitchFamily="2" charset="2"/>
              <a:buChar char="l"/>
            </a:pPr>
            <a:r>
              <a:rPr kumimoji="1" lang="en-US"/>
              <a:t>Injection Laser Diode (ILD)</a:t>
            </a:r>
          </a:p>
          <a:p>
            <a:pPr lvl="2" eaLnBrk="1" hangingPunct="1">
              <a:lnSpc>
                <a:spcPct val="90000"/>
              </a:lnSpc>
            </a:pPr>
            <a:r>
              <a:rPr kumimoji="1" lang="en-US"/>
              <a:t>more efficient, has greater data rate</a:t>
            </a:r>
          </a:p>
          <a:p>
            <a:pPr eaLnBrk="1" hangingPunct="1">
              <a:lnSpc>
                <a:spcPct val="90000"/>
              </a:lnSpc>
              <a:buFont typeface="Wingdings" pitchFamily="2" charset="2"/>
              <a:buChar char="Ø"/>
            </a:pPr>
            <a:r>
              <a:rPr kumimoji="1" lang="en-US"/>
              <a:t>relation of wavelength, type &amp; data rate</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solidFill>
                  <a:srgbClr val="FF0000"/>
                </a:solidFill>
                <a:ea typeface="ＭＳ Ｐゴシック" charset="0"/>
              </a:rPr>
              <a:t>Transmission</a:t>
            </a:r>
            <a:r>
              <a:rPr lang="en-US" dirty="0">
                <a:solidFill>
                  <a:srgbClr val="FF0000"/>
                </a:solidFill>
                <a:effectLst/>
                <a:ea typeface="ＭＳ Ｐゴシック" charset="0"/>
              </a:rPr>
              <a:t> </a:t>
            </a:r>
            <a:r>
              <a:rPr kumimoji="1" lang="en-US" dirty="0">
                <a:solidFill>
                  <a:srgbClr val="FF0000"/>
                </a:solidFill>
                <a:ea typeface="ＭＳ Ｐゴシック" charset="0"/>
              </a:rPr>
              <a:t>Terminology</a:t>
            </a:r>
          </a:p>
        </p:txBody>
      </p:sp>
      <p:sp>
        <p:nvSpPr>
          <p:cNvPr id="18435" name="Rectangle 3"/>
          <p:cNvSpPr>
            <a:spLocks noGrp="1" noChangeArrowheads="1"/>
          </p:cNvSpPr>
          <p:nvPr>
            <p:ph type="body" idx="1"/>
          </p:nvPr>
        </p:nvSpPr>
        <p:spPr>
          <a:xfrm>
            <a:off x="1435100" y="2057400"/>
            <a:ext cx="7499350" cy="4800600"/>
          </a:xfrm>
        </p:spPr>
        <p:txBody>
          <a:bodyPr/>
          <a:lstStyle/>
          <a:p>
            <a:r>
              <a:rPr kumimoji="1" lang="en-US"/>
              <a:t>direct link</a:t>
            </a:r>
          </a:p>
          <a:p>
            <a:pPr lvl="1"/>
            <a:r>
              <a:rPr kumimoji="1" lang="en-US"/>
              <a:t>no intermediate devices</a:t>
            </a:r>
          </a:p>
          <a:p>
            <a:r>
              <a:rPr kumimoji="1" lang="en-US"/>
              <a:t>point-to-point</a:t>
            </a:r>
          </a:p>
          <a:p>
            <a:pPr lvl="1"/>
            <a:r>
              <a:rPr kumimoji="1" lang="en-US"/>
              <a:t>direct link </a:t>
            </a:r>
          </a:p>
          <a:p>
            <a:pPr lvl="1"/>
            <a:r>
              <a:rPr kumimoji="1" lang="en-US"/>
              <a:t>only 2 devices share link</a:t>
            </a:r>
          </a:p>
          <a:p>
            <a:r>
              <a:rPr kumimoji="1" lang="en-US"/>
              <a:t>multi-point</a:t>
            </a:r>
          </a:p>
          <a:p>
            <a:pPr lvl="1"/>
            <a:r>
              <a:rPr kumimoji="1" lang="en-US"/>
              <a:t>more than two devices share the link</a:t>
            </a:r>
          </a:p>
          <a:p>
            <a:pPr lvl="1"/>
            <a:endParaRPr kumimoji="1" lang="en-US"/>
          </a:p>
        </p:txBody>
      </p:sp>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Optical Fiber</a:t>
            </a:r>
          </a:p>
        </p:txBody>
      </p:sp>
      <p:pic>
        <p:nvPicPr>
          <p:cNvPr id="54275" name="Picture 5" descr="Z-Guided Media                                                 00282829  Mnementh                      BEAE7A2F:"/>
          <p:cNvPicPr>
            <a:picLocks noChangeAspect="1" noChangeArrowheads="1"/>
          </p:cNvPicPr>
          <p:nvPr/>
        </p:nvPicPr>
        <p:blipFill>
          <a:blip r:embed="rId3"/>
          <a:srcRect t="55482" b="8949"/>
          <a:stretch>
            <a:fillRect/>
          </a:stretch>
        </p:blipFill>
        <p:spPr bwMode="auto">
          <a:xfrm>
            <a:off x="1206500" y="2403475"/>
            <a:ext cx="7251700" cy="3565525"/>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Optical Fiber Transmission Modes</a:t>
            </a:r>
          </a:p>
        </p:txBody>
      </p:sp>
      <p:pic>
        <p:nvPicPr>
          <p:cNvPr id="55299" name="Picture 5" descr="Optical Transmission                                           00282829  Mnementh                      BEAE7A2F:"/>
          <p:cNvPicPr>
            <a:picLocks noChangeAspect="1" noChangeArrowheads="1"/>
          </p:cNvPicPr>
          <p:nvPr/>
        </p:nvPicPr>
        <p:blipFill>
          <a:blip r:embed="rId3"/>
          <a:srcRect t="4633" b="13898"/>
          <a:stretch>
            <a:fillRect/>
          </a:stretch>
        </p:blipFill>
        <p:spPr bwMode="auto">
          <a:xfrm>
            <a:off x="1804988" y="1582738"/>
            <a:ext cx="7000875" cy="5065712"/>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138" name="Rectangle 82"/>
          <p:cNvSpPr>
            <a:spLocks noGrp="1" noChangeArrowheads="1"/>
          </p:cNvSpPr>
          <p:nvPr>
            <p:ph type="title"/>
          </p:nvPr>
        </p:nvSpPr>
        <p:spPr>
          <a:xfrm>
            <a:off x="1435100" y="274638"/>
            <a:ext cx="7499350" cy="1143000"/>
          </a:xfrm>
        </p:spPr>
        <p:txBody>
          <a:bodyPr>
            <a:normAutofit fontScale="90000"/>
          </a:bodyPr>
          <a:lstStyle/>
          <a:p>
            <a:pPr eaLnBrk="1" hangingPunct="1">
              <a:defRPr/>
            </a:pPr>
            <a:r>
              <a:rPr kumimoji="1" lang="en-US" dirty="0">
                <a:solidFill>
                  <a:srgbClr val="FF0000"/>
                </a:solidFill>
                <a:ea typeface="ＭＳ Ｐゴシック" charset="0"/>
              </a:rPr>
              <a:t>Frequency Utilization for Fiber Applications</a:t>
            </a:r>
            <a:r>
              <a:rPr kumimoji="1" lang="en-GB" dirty="0">
                <a:solidFill>
                  <a:srgbClr val="FF0000"/>
                </a:solidFill>
                <a:ea typeface="ＭＳ Ｐゴシック" charset="0"/>
              </a:rPr>
              <a:t> </a:t>
            </a:r>
          </a:p>
        </p:txBody>
      </p:sp>
      <p:graphicFrame>
        <p:nvGraphicFramePr>
          <p:cNvPr id="2050" name="Object 1024"/>
          <p:cNvGraphicFramePr>
            <a:graphicFrameLocks noChangeAspect="1"/>
          </p:cNvGraphicFramePr>
          <p:nvPr/>
        </p:nvGraphicFramePr>
        <p:xfrm>
          <a:off x="1122363" y="2514600"/>
          <a:ext cx="7793037" cy="2816225"/>
        </p:xfrm>
        <a:graphic>
          <a:graphicData uri="http://schemas.openxmlformats.org/presentationml/2006/ole">
            <mc:AlternateContent xmlns:mc="http://schemas.openxmlformats.org/markup-compatibility/2006">
              <mc:Choice xmlns:v="urn:schemas-microsoft-com:vml" Requires="v">
                <p:oleObj spid="_x0000_s2088" name="Document" r:id="rId4" imgW="5629656" imgH="1825752" progId="Word.Document.8">
                  <p:embed/>
                </p:oleObj>
              </mc:Choice>
              <mc:Fallback>
                <p:oleObj name="Document" r:id="rId4" imgW="5629656" imgH="1825752" progId="Word.Document.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63" y="2514600"/>
                        <a:ext cx="7793037" cy="28162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 name="Picture 4" descr="C:\Users\HP\AppData\Local\Temp\NTNU_LOGO_New.jpg"/>
          <p:cNvPicPr/>
          <p:nvPr/>
        </p:nvPicPr>
        <p:blipFill>
          <a:blip r:embed="rId6"/>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dirty="0">
                <a:solidFill>
                  <a:srgbClr val="FF0000"/>
                </a:solidFill>
                <a:ea typeface="ＭＳ Ｐゴシック" charset="0"/>
              </a:rPr>
              <a:t>Fiber Cables</a:t>
            </a:r>
          </a:p>
        </p:txBody>
      </p:sp>
      <p:sp>
        <p:nvSpPr>
          <p:cNvPr id="56323" name="Rectangle 3"/>
          <p:cNvSpPr>
            <a:spLocks noGrp="1" noChangeArrowheads="1"/>
          </p:cNvSpPr>
          <p:nvPr>
            <p:ph type="body" idx="1"/>
          </p:nvPr>
        </p:nvSpPr>
        <p:spPr>
          <a:xfrm>
            <a:off x="1301750" y="5715000"/>
            <a:ext cx="7842250" cy="838200"/>
          </a:xfrm>
        </p:spPr>
        <p:txBody>
          <a:bodyPr/>
          <a:lstStyle/>
          <a:p>
            <a:pPr>
              <a:lnSpc>
                <a:spcPct val="90000"/>
              </a:lnSpc>
              <a:buFontTx/>
              <a:buNone/>
            </a:pPr>
            <a:r>
              <a:rPr lang="en-US">
                <a:solidFill>
                  <a:schemeClr val="accent2"/>
                </a:solidFill>
              </a:rPr>
              <a:t>(a)</a:t>
            </a:r>
            <a:r>
              <a:rPr lang="en-US"/>
              <a:t> Side view of a single fiber.</a:t>
            </a:r>
          </a:p>
          <a:p>
            <a:pPr>
              <a:lnSpc>
                <a:spcPct val="90000"/>
              </a:lnSpc>
              <a:buFontTx/>
              <a:buNone/>
            </a:pPr>
            <a:r>
              <a:rPr lang="en-US">
                <a:solidFill>
                  <a:schemeClr val="accent2"/>
                </a:solidFill>
              </a:rPr>
              <a:t>(b)</a:t>
            </a:r>
            <a:r>
              <a:rPr lang="en-US"/>
              <a:t> End view of a sheath with three fibers.</a:t>
            </a:r>
          </a:p>
        </p:txBody>
      </p:sp>
      <p:pic>
        <p:nvPicPr>
          <p:cNvPr id="56324" name="Picture 4" descr="2-07"/>
          <p:cNvPicPr>
            <a:picLocks noChangeAspect="1" noChangeArrowheads="1"/>
          </p:cNvPicPr>
          <p:nvPr/>
        </p:nvPicPr>
        <p:blipFill>
          <a:blip r:embed="rId2"/>
          <a:srcRect/>
          <a:stretch>
            <a:fillRect/>
          </a:stretch>
        </p:blipFill>
        <p:spPr bwMode="auto">
          <a:xfrm>
            <a:off x="1090613" y="2184400"/>
            <a:ext cx="7632700" cy="2459038"/>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solidFill>
                  <a:srgbClr val="FF0000"/>
                </a:solidFill>
                <a:ea typeface="ＭＳ Ｐゴシック" charset="0"/>
              </a:rPr>
              <a:t>Fiber Cables (2)</a:t>
            </a:r>
          </a:p>
        </p:txBody>
      </p:sp>
      <p:sp>
        <p:nvSpPr>
          <p:cNvPr id="57347" name="Rectangle 3"/>
          <p:cNvSpPr>
            <a:spLocks noGrp="1" noChangeArrowheads="1"/>
          </p:cNvSpPr>
          <p:nvPr>
            <p:ph type="body" idx="1"/>
          </p:nvPr>
        </p:nvSpPr>
        <p:spPr/>
        <p:txBody>
          <a:bodyPr/>
          <a:lstStyle/>
          <a:p>
            <a:pPr algn="ctr">
              <a:buFontTx/>
              <a:buNone/>
            </a:pPr>
            <a:r>
              <a:rPr lang="en-US"/>
              <a:t>A comparison of semiconductor diodes and LEDs as light sources.</a:t>
            </a:r>
          </a:p>
        </p:txBody>
      </p:sp>
      <p:pic>
        <p:nvPicPr>
          <p:cNvPr id="57348" name="Picture 4" descr="2-8"/>
          <p:cNvPicPr>
            <a:picLocks noChangeAspect="1" noChangeArrowheads="1"/>
          </p:cNvPicPr>
          <p:nvPr/>
        </p:nvPicPr>
        <p:blipFill>
          <a:blip r:embed="rId2"/>
          <a:srcRect/>
          <a:stretch>
            <a:fillRect/>
          </a:stretch>
        </p:blipFill>
        <p:spPr bwMode="auto">
          <a:xfrm>
            <a:off x="1111250" y="2949575"/>
            <a:ext cx="7823200" cy="2762250"/>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defRPr/>
            </a:pPr>
            <a:r>
              <a:rPr lang="en-US" dirty="0">
                <a:solidFill>
                  <a:srgbClr val="FF0000"/>
                </a:solidFill>
                <a:ea typeface="ＭＳ Ｐゴシック" charset="0"/>
              </a:rPr>
              <a:t>Wireless Transmission</a:t>
            </a:r>
          </a:p>
        </p:txBody>
      </p:sp>
      <p:sp>
        <p:nvSpPr>
          <p:cNvPr id="58371" name="Rectangle 3"/>
          <p:cNvSpPr>
            <a:spLocks noGrp="1" noChangeArrowheads="1"/>
          </p:cNvSpPr>
          <p:nvPr>
            <p:ph type="body" idx="1"/>
          </p:nvPr>
        </p:nvSpPr>
        <p:spPr>
          <a:xfrm>
            <a:off x="1127125" y="1731963"/>
            <a:ext cx="8016875" cy="4821237"/>
          </a:xfrm>
        </p:spPr>
        <p:txBody>
          <a:bodyPr/>
          <a:lstStyle/>
          <a:p>
            <a:pPr>
              <a:buFontTx/>
              <a:buChar char="•"/>
            </a:pPr>
            <a:r>
              <a:rPr lang="en-US"/>
              <a:t>The Electromagnetic Spectrum</a:t>
            </a:r>
          </a:p>
          <a:p>
            <a:pPr>
              <a:buFontTx/>
              <a:buChar char="•"/>
            </a:pPr>
            <a:r>
              <a:rPr lang="en-US"/>
              <a:t>Radio Transmission</a:t>
            </a:r>
          </a:p>
          <a:p>
            <a:pPr>
              <a:buFontTx/>
              <a:buChar char="•"/>
            </a:pPr>
            <a:r>
              <a:rPr lang="en-US"/>
              <a:t>Microwave Transmission</a:t>
            </a:r>
          </a:p>
          <a:p>
            <a:pPr>
              <a:buFontTx/>
              <a:buChar char="•"/>
            </a:pPr>
            <a:r>
              <a:rPr lang="en-US"/>
              <a:t>Infrared and Millimeter Waves</a:t>
            </a:r>
          </a:p>
          <a:p>
            <a:pPr>
              <a:buFontTx/>
              <a:buChar char="•"/>
            </a:pPr>
            <a:r>
              <a:rPr lang="en-US"/>
              <a:t>Lightwave Transmission</a:t>
            </a:r>
          </a:p>
          <a:p>
            <a:pPr>
              <a:buFontTx/>
              <a:buChar char="•"/>
            </a:pPr>
            <a:endParaRPr lang="en-US"/>
          </a:p>
        </p:txBody>
      </p:sp>
      <p:pic>
        <p:nvPicPr>
          <p:cNvPr id="5" name="Picture 4"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35100" y="58738"/>
            <a:ext cx="7499350" cy="1143000"/>
          </a:xfrm>
        </p:spPr>
        <p:txBody>
          <a:bodyPr/>
          <a:lstStyle/>
          <a:p>
            <a:pPr>
              <a:defRPr/>
            </a:pPr>
            <a:r>
              <a:rPr lang="en-US" dirty="0">
                <a:solidFill>
                  <a:srgbClr val="FF0000"/>
                </a:solidFill>
                <a:ea typeface="ＭＳ Ｐゴシック" charset="0"/>
              </a:rPr>
              <a:t>The Electromagnetic Spectrum</a:t>
            </a:r>
          </a:p>
        </p:txBody>
      </p:sp>
      <p:sp>
        <p:nvSpPr>
          <p:cNvPr id="59395" name="Rectangle 3"/>
          <p:cNvSpPr>
            <a:spLocks noGrp="1" noChangeArrowheads="1"/>
          </p:cNvSpPr>
          <p:nvPr>
            <p:ph type="body" idx="1"/>
          </p:nvPr>
        </p:nvSpPr>
        <p:spPr/>
        <p:txBody>
          <a:bodyPr/>
          <a:lstStyle/>
          <a:p>
            <a:pPr algn="ctr">
              <a:buFontTx/>
              <a:buNone/>
            </a:pPr>
            <a:r>
              <a:rPr lang="en-US"/>
              <a:t>The electromagnetic spectrum and its uses for communication.</a:t>
            </a:r>
          </a:p>
        </p:txBody>
      </p:sp>
      <p:pic>
        <p:nvPicPr>
          <p:cNvPr id="59396" name="Picture 4" descr="2-11"/>
          <p:cNvPicPr>
            <a:picLocks noChangeAspect="1" noChangeArrowheads="1"/>
          </p:cNvPicPr>
          <p:nvPr/>
        </p:nvPicPr>
        <p:blipFill>
          <a:blip r:embed="rId3"/>
          <a:srcRect/>
          <a:stretch>
            <a:fillRect/>
          </a:stretch>
        </p:blipFill>
        <p:spPr bwMode="auto">
          <a:xfrm>
            <a:off x="1435100" y="2903538"/>
            <a:ext cx="7499350" cy="3954462"/>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kumimoji="1" lang="en-US" dirty="0">
                <a:solidFill>
                  <a:srgbClr val="FF0000"/>
                </a:solidFill>
              </a:rPr>
              <a:t>Electromagnetic Spectrum</a:t>
            </a:r>
          </a:p>
        </p:txBody>
      </p:sp>
      <p:pic>
        <p:nvPicPr>
          <p:cNvPr id="60419" name="Picture 6" descr="Electro Spectrum                                               00282829  Mnementh                      BEAE7A2F:"/>
          <p:cNvPicPr>
            <a:picLocks noChangeAspect="1" noChangeArrowheads="1"/>
          </p:cNvPicPr>
          <p:nvPr/>
        </p:nvPicPr>
        <p:blipFill>
          <a:blip r:embed="rId3"/>
          <a:srcRect t="6949" b="11581"/>
          <a:stretch>
            <a:fillRect/>
          </a:stretch>
        </p:blipFill>
        <p:spPr bwMode="auto">
          <a:xfrm>
            <a:off x="1136650" y="1792288"/>
            <a:ext cx="7516813" cy="5065712"/>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solidFill>
                  <a:srgbClr val="FF0000"/>
                </a:solidFill>
                <a:ea typeface="ＭＳ Ｐゴシック" charset="0"/>
              </a:rPr>
              <a:t>Radio Transmission</a:t>
            </a:r>
          </a:p>
        </p:txBody>
      </p:sp>
      <p:sp>
        <p:nvSpPr>
          <p:cNvPr id="61443" name="Rectangle 3"/>
          <p:cNvSpPr>
            <a:spLocks noGrp="1" noChangeArrowheads="1"/>
          </p:cNvSpPr>
          <p:nvPr>
            <p:ph type="body" idx="1"/>
          </p:nvPr>
        </p:nvSpPr>
        <p:spPr>
          <a:xfrm>
            <a:off x="1042988" y="5102225"/>
            <a:ext cx="7562850" cy="1439863"/>
          </a:xfrm>
        </p:spPr>
        <p:txBody>
          <a:bodyPr/>
          <a:lstStyle/>
          <a:p>
            <a:pPr>
              <a:buFontTx/>
              <a:buNone/>
            </a:pPr>
            <a:r>
              <a:rPr lang="en-US" sz="2400">
                <a:solidFill>
                  <a:schemeClr val="accent2"/>
                </a:solidFill>
              </a:rPr>
              <a:t>(a)</a:t>
            </a:r>
            <a:r>
              <a:rPr lang="en-US" sz="2400"/>
              <a:t> In the VLF, LF, and MF bands, radio waves follow the curvature of the earth.</a:t>
            </a:r>
          </a:p>
          <a:p>
            <a:pPr>
              <a:buFontTx/>
              <a:buNone/>
            </a:pPr>
            <a:r>
              <a:rPr lang="en-US" sz="2400">
                <a:solidFill>
                  <a:schemeClr val="accent2"/>
                </a:solidFill>
              </a:rPr>
              <a:t>(b)</a:t>
            </a:r>
            <a:r>
              <a:rPr lang="en-US" sz="2400"/>
              <a:t> In the HF band, they bounce off the ionosphere.</a:t>
            </a:r>
          </a:p>
        </p:txBody>
      </p:sp>
      <p:pic>
        <p:nvPicPr>
          <p:cNvPr id="61444" name="Picture 4" descr="2-12"/>
          <p:cNvPicPr>
            <a:picLocks noChangeAspect="1" noChangeArrowheads="1"/>
          </p:cNvPicPr>
          <p:nvPr/>
        </p:nvPicPr>
        <p:blipFill>
          <a:blip r:embed="rId3"/>
          <a:srcRect/>
          <a:stretch>
            <a:fillRect/>
          </a:stretch>
        </p:blipFill>
        <p:spPr bwMode="auto">
          <a:xfrm>
            <a:off x="1243013" y="2044700"/>
            <a:ext cx="7723187" cy="2014538"/>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err="1">
                <a:solidFill>
                  <a:srgbClr val="FF0000"/>
                </a:solidFill>
                <a:ea typeface="ＭＳ Ｐゴシック" charset="0"/>
              </a:rPr>
              <a:t>Lightwave</a:t>
            </a:r>
            <a:r>
              <a:rPr lang="en-US" dirty="0">
                <a:solidFill>
                  <a:srgbClr val="FF0000"/>
                </a:solidFill>
                <a:ea typeface="ＭＳ Ｐゴシック" charset="0"/>
              </a:rPr>
              <a:t> Transmission</a:t>
            </a:r>
          </a:p>
        </p:txBody>
      </p:sp>
      <p:sp>
        <p:nvSpPr>
          <p:cNvPr id="62467" name="Rectangle 3"/>
          <p:cNvSpPr>
            <a:spLocks noGrp="1" noChangeArrowheads="1"/>
          </p:cNvSpPr>
          <p:nvPr>
            <p:ph type="body" idx="1"/>
          </p:nvPr>
        </p:nvSpPr>
        <p:spPr/>
        <p:txBody>
          <a:bodyPr/>
          <a:lstStyle/>
          <a:p>
            <a:pPr algn="ctr">
              <a:buFontTx/>
              <a:buNone/>
            </a:pPr>
            <a:r>
              <a:rPr lang="en-US" sz="1800"/>
              <a:t>Convection currents can interfere with laser communication systems.  </a:t>
            </a:r>
          </a:p>
          <a:p>
            <a:pPr algn="ctr">
              <a:buFontTx/>
              <a:buNone/>
            </a:pPr>
            <a:r>
              <a:rPr lang="en-US" sz="1800"/>
              <a:t>A bidirectional system with two lasers is pictured here.</a:t>
            </a:r>
          </a:p>
        </p:txBody>
      </p:sp>
      <p:pic>
        <p:nvPicPr>
          <p:cNvPr id="62468" name="Picture 4" descr="2-14"/>
          <p:cNvPicPr>
            <a:picLocks noChangeAspect="1" noChangeArrowheads="1"/>
          </p:cNvPicPr>
          <p:nvPr/>
        </p:nvPicPr>
        <p:blipFill>
          <a:blip r:embed="rId2"/>
          <a:srcRect/>
          <a:stretch>
            <a:fillRect/>
          </a:stretch>
        </p:blipFill>
        <p:spPr bwMode="auto">
          <a:xfrm>
            <a:off x="1735138" y="2432050"/>
            <a:ext cx="6729412" cy="4203700"/>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defRPr/>
            </a:pPr>
            <a:r>
              <a:rPr lang="en-US" dirty="0">
                <a:solidFill>
                  <a:srgbClr val="FF0000"/>
                </a:solidFill>
                <a:ea typeface="ＭＳ Ｐゴシック" charset="0"/>
              </a:rPr>
              <a:t>Transmission</a:t>
            </a:r>
            <a:r>
              <a:rPr lang="en-US" dirty="0">
                <a:solidFill>
                  <a:srgbClr val="FF0000"/>
                </a:solidFill>
                <a:effectLst/>
                <a:ea typeface="ＭＳ Ｐゴシック" charset="0"/>
              </a:rPr>
              <a:t> </a:t>
            </a:r>
            <a:r>
              <a:rPr kumimoji="1" lang="en-US" dirty="0">
                <a:solidFill>
                  <a:srgbClr val="FF0000"/>
                </a:solidFill>
                <a:ea typeface="ＭＳ Ｐゴシック" charset="0"/>
              </a:rPr>
              <a:t>Terminology</a:t>
            </a:r>
          </a:p>
        </p:txBody>
      </p:sp>
      <p:sp>
        <p:nvSpPr>
          <p:cNvPr id="19459" name="Rectangle 3"/>
          <p:cNvSpPr>
            <a:spLocks noGrp="1" noChangeArrowheads="1"/>
          </p:cNvSpPr>
          <p:nvPr>
            <p:ph type="body" idx="1"/>
          </p:nvPr>
        </p:nvSpPr>
        <p:spPr>
          <a:xfrm>
            <a:off x="1252538" y="1895475"/>
            <a:ext cx="7499350" cy="4800600"/>
          </a:xfrm>
        </p:spPr>
        <p:txBody>
          <a:bodyPr/>
          <a:lstStyle/>
          <a:p>
            <a:pPr>
              <a:lnSpc>
                <a:spcPct val="90000"/>
              </a:lnSpc>
            </a:pPr>
            <a:r>
              <a:rPr kumimoji="1" lang="en-US"/>
              <a:t>simplex</a:t>
            </a:r>
          </a:p>
          <a:p>
            <a:pPr lvl="1">
              <a:lnSpc>
                <a:spcPct val="90000"/>
              </a:lnSpc>
            </a:pPr>
            <a:r>
              <a:rPr kumimoji="1" lang="en-US"/>
              <a:t>one direction</a:t>
            </a:r>
          </a:p>
          <a:p>
            <a:pPr lvl="2">
              <a:lnSpc>
                <a:spcPct val="90000"/>
              </a:lnSpc>
            </a:pPr>
            <a:r>
              <a:rPr kumimoji="1" lang="en-US"/>
              <a:t>eg. television</a:t>
            </a:r>
          </a:p>
          <a:p>
            <a:pPr>
              <a:lnSpc>
                <a:spcPct val="90000"/>
              </a:lnSpc>
            </a:pPr>
            <a:r>
              <a:rPr kumimoji="1" lang="en-US"/>
              <a:t>half duplex</a:t>
            </a:r>
          </a:p>
          <a:p>
            <a:pPr lvl="1">
              <a:lnSpc>
                <a:spcPct val="90000"/>
              </a:lnSpc>
            </a:pPr>
            <a:r>
              <a:rPr kumimoji="1" lang="en-US"/>
              <a:t>either direction, but only one way at a time</a:t>
            </a:r>
          </a:p>
          <a:p>
            <a:pPr lvl="2">
              <a:lnSpc>
                <a:spcPct val="90000"/>
              </a:lnSpc>
            </a:pPr>
            <a:r>
              <a:rPr kumimoji="1" lang="en-US"/>
              <a:t>eg. police radio</a:t>
            </a:r>
          </a:p>
          <a:p>
            <a:pPr>
              <a:lnSpc>
                <a:spcPct val="90000"/>
              </a:lnSpc>
            </a:pPr>
            <a:r>
              <a:rPr kumimoji="1" lang="en-US"/>
              <a:t>full duplex</a:t>
            </a:r>
          </a:p>
          <a:p>
            <a:pPr lvl="1">
              <a:lnSpc>
                <a:spcPct val="90000"/>
              </a:lnSpc>
            </a:pPr>
            <a:r>
              <a:rPr kumimoji="1" lang="en-US"/>
              <a:t>both directions at the same time</a:t>
            </a:r>
          </a:p>
          <a:p>
            <a:pPr lvl="2">
              <a:lnSpc>
                <a:spcPct val="90000"/>
              </a:lnSpc>
            </a:pPr>
            <a:r>
              <a:rPr kumimoji="1" lang="en-US"/>
              <a:t>eg. telephone</a:t>
            </a:r>
          </a:p>
        </p:txBody>
      </p:sp>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defRPr/>
            </a:pPr>
            <a:r>
              <a:rPr lang="en-US" dirty="0">
                <a:solidFill>
                  <a:srgbClr val="FF0000"/>
                </a:solidFill>
                <a:ea typeface="ＭＳ Ｐゴシック" charset="0"/>
              </a:rPr>
              <a:t>Communication Satellites</a:t>
            </a:r>
          </a:p>
        </p:txBody>
      </p:sp>
      <p:sp>
        <p:nvSpPr>
          <p:cNvPr id="63491" name="Rectangle 3"/>
          <p:cNvSpPr>
            <a:spLocks noGrp="1" noChangeArrowheads="1"/>
          </p:cNvSpPr>
          <p:nvPr>
            <p:ph type="body" idx="1"/>
          </p:nvPr>
        </p:nvSpPr>
        <p:spPr>
          <a:xfrm>
            <a:off x="1252538" y="2825750"/>
            <a:ext cx="7891462" cy="3727450"/>
          </a:xfrm>
        </p:spPr>
        <p:txBody>
          <a:bodyPr/>
          <a:lstStyle/>
          <a:p>
            <a:pPr>
              <a:buFontTx/>
              <a:buChar char="•"/>
            </a:pPr>
            <a:r>
              <a:rPr lang="en-US"/>
              <a:t>Geostationary Satellites</a:t>
            </a:r>
          </a:p>
          <a:p>
            <a:pPr>
              <a:buFontTx/>
              <a:buChar char="•"/>
            </a:pPr>
            <a:r>
              <a:rPr lang="en-US"/>
              <a:t>Medium-Earth Orbit Satellites</a:t>
            </a:r>
          </a:p>
          <a:p>
            <a:pPr>
              <a:buFontTx/>
              <a:buChar char="•"/>
            </a:pPr>
            <a:r>
              <a:rPr lang="en-US"/>
              <a:t>Low-Earth Orbit Satellites</a:t>
            </a:r>
          </a:p>
          <a:p>
            <a:pPr>
              <a:buFontTx/>
              <a:buChar char="•"/>
            </a:pPr>
            <a:r>
              <a:rPr lang="en-US"/>
              <a:t>Satellites versus Fiber</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dirty="0">
                <a:solidFill>
                  <a:srgbClr val="FF0000"/>
                </a:solidFill>
                <a:ea typeface="ＭＳ Ｐゴシック" charset="0"/>
              </a:rPr>
              <a:t>Communication Satellites</a:t>
            </a:r>
          </a:p>
        </p:txBody>
      </p:sp>
      <p:sp>
        <p:nvSpPr>
          <p:cNvPr id="64515" name="Rectangle 3"/>
          <p:cNvSpPr>
            <a:spLocks noGrp="1" noChangeArrowheads="1"/>
          </p:cNvSpPr>
          <p:nvPr>
            <p:ph type="body" idx="1"/>
          </p:nvPr>
        </p:nvSpPr>
        <p:spPr>
          <a:xfrm>
            <a:off x="1212850" y="5592763"/>
            <a:ext cx="7181850" cy="1265237"/>
          </a:xfrm>
        </p:spPr>
        <p:txBody>
          <a:bodyPr/>
          <a:lstStyle/>
          <a:p>
            <a:pPr algn="ctr">
              <a:spcBef>
                <a:spcPct val="0"/>
              </a:spcBef>
              <a:buFontTx/>
              <a:buNone/>
            </a:pPr>
            <a:r>
              <a:rPr lang="en-US" sz="2000">
                <a:latin typeface="Calibri" pitchFamily="34" charset="0"/>
              </a:rPr>
              <a:t>Communication satellites and some of their properties, including altitude above the earth, round-trip delay time and number of satellites needed for global coverage.</a:t>
            </a:r>
          </a:p>
        </p:txBody>
      </p:sp>
      <p:pic>
        <p:nvPicPr>
          <p:cNvPr id="64516" name="Picture 4" descr="2-15"/>
          <p:cNvPicPr>
            <a:picLocks noChangeAspect="1" noChangeArrowheads="1"/>
          </p:cNvPicPr>
          <p:nvPr/>
        </p:nvPicPr>
        <p:blipFill>
          <a:blip r:embed="rId2"/>
          <a:srcRect/>
          <a:stretch>
            <a:fillRect/>
          </a:stretch>
        </p:blipFill>
        <p:spPr bwMode="auto">
          <a:xfrm>
            <a:off x="1212850" y="1595438"/>
            <a:ext cx="6656388" cy="3692525"/>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dirty="0">
                <a:solidFill>
                  <a:srgbClr val="FF0000"/>
                </a:solidFill>
                <a:ea typeface="ＭＳ Ｐゴシック" charset="0"/>
              </a:rPr>
              <a:t>Communication Satellites (3)</a:t>
            </a:r>
          </a:p>
        </p:txBody>
      </p:sp>
      <p:sp>
        <p:nvSpPr>
          <p:cNvPr id="65539" name="Rectangle 3"/>
          <p:cNvSpPr>
            <a:spLocks noGrp="1" noChangeArrowheads="1"/>
          </p:cNvSpPr>
          <p:nvPr>
            <p:ph type="body" idx="1"/>
          </p:nvPr>
        </p:nvSpPr>
        <p:spPr/>
        <p:txBody>
          <a:bodyPr/>
          <a:lstStyle/>
          <a:p>
            <a:pPr algn="ctr">
              <a:buFontTx/>
              <a:buNone/>
            </a:pPr>
            <a:r>
              <a:rPr lang="en-US"/>
              <a:t>VSATs using a hub.</a:t>
            </a:r>
          </a:p>
        </p:txBody>
      </p:sp>
      <p:pic>
        <p:nvPicPr>
          <p:cNvPr id="65540" name="Picture 4" descr="2-17"/>
          <p:cNvPicPr>
            <a:picLocks noChangeAspect="1" noChangeArrowheads="1"/>
          </p:cNvPicPr>
          <p:nvPr/>
        </p:nvPicPr>
        <p:blipFill>
          <a:blip r:embed="rId2"/>
          <a:srcRect/>
          <a:stretch>
            <a:fillRect/>
          </a:stretch>
        </p:blipFill>
        <p:spPr bwMode="auto">
          <a:xfrm>
            <a:off x="1949450" y="2660650"/>
            <a:ext cx="5757863" cy="3986213"/>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a:defRPr/>
            </a:pPr>
            <a:r>
              <a:rPr lang="en-US" sz="4000" dirty="0">
                <a:solidFill>
                  <a:srgbClr val="FF0000"/>
                </a:solidFill>
                <a:ea typeface="ＭＳ Ｐゴシック" charset="0"/>
              </a:rPr>
              <a:t>Low-Earth Orbit Satellites</a:t>
            </a:r>
            <a:br>
              <a:rPr lang="en-US" sz="4000" dirty="0">
                <a:ea typeface="ＭＳ Ｐゴシック" charset="0"/>
              </a:rPr>
            </a:br>
            <a:r>
              <a:rPr lang="en-US" sz="4000" dirty="0">
                <a:ea typeface="ＭＳ Ｐゴシック" charset="0"/>
              </a:rPr>
              <a:t>Iridium</a:t>
            </a:r>
          </a:p>
        </p:txBody>
      </p:sp>
      <p:sp>
        <p:nvSpPr>
          <p:cNvPr id="66563" name="Rectangle 3"/>
          <p:cNvSpPr>
            <a:spLocks noGrp="1" noChangeArrowheads="1"/>
          </p:cNvSpPr>
          <p:nvPr>
            <p:ph type="body" idx="1"/>
          </p:nvPr>
        </p:nvSpPr>
        <p:spPr>
          <a:xfrm>
            <a:off x="1044575" y="5656263"/>
            <a:ext cx="8099425" cy="1201737"/>
          </a:xfrm>
        </p:spPr>
        <p:txBody>
          <a:bodyPr/>
          <a:lstStyle/>
          <a:p>
            <a:pPr>
              <a:buFontTx/>
              <a:buNone/>
            </a:pPr>
            <a:r>
              <a:rPr lang="en-US" dirty="0">
                <a:solidFill>
                  <a:srgbClr val="000000"/>
                </a:solidFill>
              </a:rPr>
              <a:t>(a</a:t>
            </a:r>
            <a:r>
              <a:rPr lang="en-US" sz="2400" dirty="0">
                <a:solidFill>
                  <a:srgbClr val="000000"/>
                </a:solidFill>
              </a:rPr>
              <a:t>) The Iridium satellites from six necklaces around the earth.</a:t>
            </a:r>
          </a:p>
          <a:p>
            <a:pPr>
              <a:buFontTx/>
              <a:buNone/>
            </a:pPr>
            <a:r>
              <a:rPr lang="en-US" sz="2400" dirty="0">
                <a:solidFill>
                  <a:srgbClr val="000000"/>
                </a:solidFill>
              </a:rPr>
              <a:t>(b) 1628 </a:t>
            </a:r>
            <a:r>
              <a:rPr lang="en-US" sz="2400" dirty="0"/>
              <a:t>moving cells cover the earth.</a:t>
            </a:r>
          </a:p>
        </p:txBody>
      </p:sp>
      <p:pic>
        <p:nvPicPr>
          <p:cNvPr id="66564" name="Picture 4" descr="2-18"/>
          <p:cNvPicPr>
            <a:picLocks noChangeAspect="1" noChangeArrowheads="1"/>
          </p:cNvPicPr>
          <p:nvPr/>
        </p:nvPicPr>
        <p:blipFill>
          <a:blip r:embed="rId2"/>
          <a:srcRect/>
          <a:stretch>
            <a:fillRect/>
          </a:stretch>
        </p:blipFill>
        <p:spPr bwMode="auto">
          <a:xfrm>
            <a:off x="1731963" y="2308225"/>
            <a:ext cx="6588125" cy="3138488"/>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dirty="0" err="1">
                <a:solidFill>
                  <a:srgbClr val="FF0000"/>
                </a:solidFill>
                <a:ea typeface="ＭＳ Ｐゴシック" charset="0"/>
              </a:rPr>
              <a:t>Globalstar</a:t>
            </a:r>
            <a:endParaRPr lang="en-US" dirty="0">
              <a:solidFill>
                <a:srgbClr val="FF0000"/>
              </a:solidFill>
              <a:ea typeface="ＭＳ Ｐゴシック" charset="0"/>
            </a:endParaRPr>
          </a:p>
        </p:txBody>
      </p:sp>
      <p:sp>
        <p:nvSpPr>
          <p:cNvPr id="67587" name="Rectangle 3"/>
          <p:cNvSpPr>
            <a:spLocks noGrp="1" noChangeArrowheads="1"/>
          </p:cNvSpPr>
          <p:nvPr>
            <p:ph type="body" idx="1"/>
          </p:nvPr>
        </p:nvSpPr>
        <p:spPr>
          <a:xfrm>
            <a:off x="2203450" y="5715000"/>
            <a:ext cx="5749925" cy="838200"/>
          </a:xfrm>
        </p:spPr>
        <p:txBody>
          <a:bodyPr/>
          <a:lstStyle/>
          <a:p>
            <a:pPr>
              <a:lnSpc>
                <a:spcPct val="90000"/>
              </a:lnSpc>
              <a:buFontTx/>
              <a:buNone/>
            </a:pPr>
            <a:r>
              <a:rPr lang="en-US">
                <a:solidFill>
                  <a:schemeClr val="accent2"/>
                </a:solidFill>
              </a:rPr>
              <a:t>(a)</a:t>
            </a:r>
            <a:r>
              <a:rPr lang="en-US"/>
              <a:t> Relaying in space.</a:t>
            </a:r>
          </a:p>
          <a:p>
            <a:pPr>
              <a:lnSpc>
                <a:spcPct val="90000"/>
              </a:lnSpc>
              <a:buFontTx/>
              <a:buNone/>
            </a:pPr>
            <a:r>
              <a:rPr lang="en-US">
                <a:solidFill>
                  <a:schemeClr val="accent2"/>
                </a:solidFill>
              </a:rPr>
              <a:t>(b)</a:t>
            </a:r>
            <a:r>
              <a:rPr lang="en-US"/>
              <a:t> Relaying on the ground.</a:t>
            </a:r>
          </a:p>
        </p:txBody>
      </p:sp>
      <p:pic>
        <p:nvPicPr>
          <p:cNvPr id="67588" name="Picture 4" descr="2-19"/>
          <p:cNvPicPr>
            <a:picLocks noChangeAspect="1" noChangeArrowheads="1"/>
          </p:cNvPicPr>
          <p:nvPr/>
        </p:nvPicPr>
        <p:blipFill>
          <a:blip r:embed="rId3"/>
          <a:srcRect/>
          <a:stretch>
            <a:fillRect/>
          </a:stretch>
        </p:blipFill>
        <p:spPr bwMode="auto">
          <a:xfrm>
            <a:off x="868363" y="1771650"/>
            <a:ext cx="7491412" cy="335280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pPr>
              <a:defRPr/>
            </a:pPr>
            <a:r>
              <a:rPr lang="en-US" dirty="0">
                <a:solidFill>
                  <a:srgbClr val="FF0000"/>
                </a:solidFill>
                <a:ea typeface="ＭＳ Ｐゴシック" charset="0"/>
              </a:rPr>
              <a:t>Public Switched Telephone System</a:t>
            </a:r>
          </a:p>
        </p:txBody>
      </p:sp>
      <p:sp>
        <p:nvSpPr>
          <p:cNvPr id="68611" name="Rectangle 3"/>
          <p:cNvSpPr>
            <a:spLocks noGrp="1" noChangeArrowheads="1"/>
          </p:cNvSpPr>
          <p:nvPr>
            <p:ph type="body" idx="1"/>
          </p:nvPr>
        </p:nvSpPr>
        <p:spPr>
          <a:xfrm>
            <a:off x="1628775" y="1957388"/>
            <a:ext cx="6823075" cy="3810000"/>
          </a:xfrm>
        </p:spPr>
        <p:txBody>
          <a:bodyPr/>
          <a:lstStyle/>
          <a:p>
            <a:pPr>
              <a:buFontTx/>
              <a:buChar char="•"/>
            </a:pPr>
            <a:r>
              <a:rPr lang="en-US"/>
              <a:t>Structure of the Telephone System</a:t>
            </a:r>
          </a:p>
          <a:p>
            <a:pPr>
              <a:buFontTx/>
              <a:buChar char="•"/>
            </a:pPr>
            <a:r>
              <a:rPr lang="en-US"/>
              <a:t>The Politics of Telephones</a:t>
            </a:r>
          </a:p>
          <a:p>
            <a:pPr>
              <a:buFontTx/>
              <a:buChar char="•"/>
            </a:pPr>
            <a:r>
              <a:rPr lang="en-US"/>
              <a:t>The Local Loop: Modems, ADSL and Wireless</a:t>
            </a:r>
          </a:p>
          <a:p>
            <a:pPr>
              <a:buFontTx/>
              <a:buChar char="•"/>
            </a:pPr>
            <a:r>
              <a:rPr lang="en-US"/>
              <a:t>Trunks and Multiplexing</a:t>
            </a:r>
          </a:p>
          <a:p>
            <a:pPr>
              <a:buFontTx/>
              <a:buChar char="•"/>
            </a:pPr>
            <a:r>
              <a:rPr lang="en-US"/>
              <a:t>Switching</a:t>
            </a:r>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Dr S.A </a:t>
            </a:r>
            <a:r>
              <a:rPr lang="en-US" sz="1400" dirty="0" err="1">
                <a:solidFill>
                  <a:schemeClr val="tx1">
                    <a:lumMod val="85000"/>
                    <a:lumOff val="15000"/>
                  </a:schemeClr>
                </a:solidFill>
                <a:latin typeface="Gill Sans MT" pitchFamily="34" charset="0"/>
                <a:ea typeface="ＭＳ Ｐゴシック" pitchFamily="34" charset="-128"/>
              </a:rPr>
              <a:t>Adeshina</a:t>
            </a:r>
            <a:endParaRPr lang="en-US" sz="1400" dirty="0">
              <a:solidFill>
                <a:schemeClr val="tx1">
                  <a:lumMod val="85000"/>
                  <a:lumOff val="15000"/>
                </a:schemeClr>
              </a:solidFill>
              <a:latin typeface="Gill Sans MT" pitchFamily="34" charset="0"/>
              <a:ea typeface="ＭＳ Ｐゴシック" pitchFamily="34" charset="-128"/>
            </a:endParaRPr>
          </a:p>
          <a:p>
            <a:pPr algn="ctr">
              <a:defRPr/>
            </a:pPr>
            <a:r>
              <a:rPr lang="en-US" sz="1400" dirty="0">
                <a:solidFill>
                  <a:schemeClr val="tx1">
                    <a:lumMod val="85000"/>
                    <a:lumOff val="15000"/>
                  </a:schemeClr>
                </a:solidFill>
                <a:latin typeface="Gill Sans MT" pitchFamily="34" charset="0"/>
                <a:ea typeface="ＭＳ Ｐゴシック" pitchFamily="34" charset="-128"/>
              </a:rPr>
              <a:t>NTNU</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a:defRPr/>
            </a:pPr>
            <a:r>
              <a:rPr lang="en-US" dirty="0">
                <a:solidFill>
                  <a:srgbClr val="FF0000"/>
                </a:solidFill>
                <a:ea typeface="ＭＳ Ｐゴシック" charset="0"/>
              </a:rPr>
              <a:t>Structure of the Telephone System</a:t>
            </a:r>
          </a:p>
        </p:txBody>
      </p:sp>
      <p:sp>
        <p:nvSpPr>
          <p:cNvPr id="69635" name="Rectangle 3"/>
          <p:cNvSpPr>
            <a:spLocks noGrp="1" noChangeArrowheads="1"/>
          </p:cNvSpPr>
          <p:nvPr>
            <p:ph type="body" idx="1"/>
          </p:nvPr>
        </p:nvSpPr>
        <p:spPr>
          <a:xfrm>
            <a:off x="1941513" y="5114925"/>
            <a:ext cx="7202487" cy="1438275"/>
          </a:xfrm>
        </p:spPr>
        <p:txBody>
          <a:bodyPr/>
          <a:lstStyle/>
          <a:p>
            <a:pPr>
              <a:buFontTx/>
              <a:buNone/>
            </a:pPr>
            <a:r>
              <a:rPr lang="en-US">
                <a:solidFill>
                  <a:schemeClr val="accent2"/>
                </a:solidFill>
              </a:rPr>
              <a:t>(a)</a:t>
            </a:r>
            <a:r>
              <a:rPr lang="en-US"/>
              <a:t> Fully-interconnected network.</a:t>
            </a:r>
          </a:p>
          <a:p>
            <a:pPr>
              <a:buFontTx/>
              <a:buNone/>
            </a:pPr>
            <a:r>
              <a:rPr lang="en-US">
                <a:solidFill>
                  <a:schemeClr val="accent2"/>
                </a:solidFill>
              </a:rPr>
              <a:t>(b)</a:t>
            </a:r>
            <a:r>
              <a:rPr lang="en-US"/>
              <a:t> Centralized switch.</a:t>
            </a:r>
          </a:p>
          <a:p>
            <a:pPr>
              <a:buFontTx/>
              <a:buNone/>
            </a:pPr>
            <a:r>
              <a:rPr lang="en-US">
                <a:solidFill>
                  <a:schemeClr val="accent2"/>
                </a:solidFill>
              </a:rPr>
              <a:t>(c)</a:t>
            </a:r>
            <a:r>
              <a:rPr lang="en-US"/>
              <a:t>  Two-level hierarchy.</a:t>
            </a:r>
          </a:p>
        </p:txBody>
      </p:sp>
      <p:pic>
        <p:nvPicPr>
          <p:cNvPr id="69636" name="Picture 4" descr="2-20"/>
          <p:cNvPicPr>
            <a:picLocks noChangeAspect="1" noChangeArrowheads="1"/>
          </p:cNvPicPr>
          <p:nvPr/>
        </p:nvPicPr>
        <p:blipFill>
          <a:blip r:embed="rId2"/>
          <a:srcRect/>
          <a:stretch>
            <a:fillRect/>
          </a:stretch>
        </p:blipFill>
        <p:spPr bwMode="auto">
          <a:xfrm>
            <a:off x="1435100" y="1914525"/>
            <a:ext cx="7499350" cy="26130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87450" y="304800"/>
            <a:ext cx="7499350" cy="1143000"/>
          </a:xfrm>
        </p:spPr>
        <p:txBody>
          <a:bodyPr>
            <a:normAutofit fontScale="90000"/>
          </a:bodyPr>
          <a:lstStyle/>
          <a:p>
            <a:pPr>
              <a:defRPr/>
            </a:pPr>
            <a:r>
              <a:rPr lang="en-US" dirty="0">
                <a:solidFill>
                  <a:srgbClr val="FF0000"/>
                </a:solidFill>
                <a:ea typeface="ＭＳ Ｐゴシック" charset="0"/>
              </a:rPr>
              <a:t>Structure of the Telephone System (2)</a:t>
            </a:r>
          </a:p>
        </p:txBody>
      </p:sp>
      <p:sp>
        <p:nvSpPr>
          <p:cNvPr id="70659" name="Rectangle 3"/>
          <p:cNvSpPr>
            <a:spLocks noGrp="1" noChangeArrowheads="1"/>
          </p:cNvSpPr>
          <p:nvPr>
            <p:ph type="body" idx="1"/>
          </p:nvPr>
        </p:nvSpPr>
        <p:spPr/>
        <p:txBody>
          <a:bodyPr/>
          <a:lstStyle/>
          <a:p>
            <a:pPr algn="ctr">
              <a:buFontTx/>
              <a:buNone/>
            </a:pPr>
            <a:r>
              <a:rPr lang="en-US"/>
              <a:t>A typical circuit route for a medium-distance call.</a:t>
            </a:r>
          </a:p>
        </p:txBody>
      </p:sp>
      <p:pic>
        <p:nvPicPr>
          <p:cNvPr id="70660" name="Picture 4" descr="2-21"/>
          <p:cNvPicPr>
            <a:picLocks noChangeAspect="1" noChangeArrowheads="1"/>
          </p:cNvPicPr>
          <p:nvPr/>
        </p:nvPicPr>
        <p:blipFill>
          <a:blip r:embed="rId2"/>
          <a:srcRect/>
          <a:stretch>
            <a:fillRect/>
          </a:stretch>
        </p:blipFill>
        <p:spPr bwMode="auto">
          <a:xfrm>
            <a:off x="1435100" y="3405188"/>
            <a:ext cx="7251700" cy="2205037"/>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077913" y="174625"/>
            <a:ext cx="7189787" cy="1143000"/>
          </a:xfrm>
        </p:spPr>
        <p:txBody>
          <a:bodyPr>
            <a:normAutofit fontScale="90000"/>
          </a:bodyPr>
          <a:lstStyle/>
          <a:p>
            <a:pPr>
              <a:defRPr/>
            </a:pPr>
            <a:r>
              <a:rPr lang="en-US" sz="4000" dirty="0">
                <a:solidFill>
                  <a:srgbClr val="FF0000"/>
                </a:solidFill>
                <a:ea typeface="ＭＳ Ｐゴシック" charset="0"/>
              </a:rPr>
              <a:t>Major Components of the Telephone System</a:t>
            </a:r>
          </a:p>
        </p:txBody>
      </p:sp>
      <p:sp>
        <p:nvSpPr>
          <p:cNvPr id="71683" name="Rectangle 3"/>
          <p:cNvSpPr>
            <a:spLocks noGrp="1" noChangeArrowheads="1"/>
          </p:cNvSpPr>
          <p:nvPr>
            <p:ph type="body" idx="1"/>
          </p:nvPr>
        </p:nvSpPr>
        <p:spPr>
          <a:xfrm>
            <a:off x="1077913" y="2368550"/>
            <a:ext cx="8066087" cy="4489450"/>
          </a:xfrm>
        </p:spPr>
        <p:txBody>
          <a:bodyPr/>
          <a:lstStyle/>
          <a:p>
            <a:pPr>
              <a:buFontTx/>
              <a:buChar char="•"/>
            </a:pPr>
            <a:r>
              <a:rPr lang="en-US"/>
              <a:t>Local loops</a:t>
            </a:r>
          </a:p>
          <a:p>
            <a:pPr lvl="1">
              <a:buSzPct val="85000"/>
              <a:buFont typeface="Wingdings" pitchFamily="2" charset="2"/>
              <a:buChar char="§"/>
            </a:pPr>
            <a:r>
              <a:rPr lang="en-US"/>
              <a:t>Analog twisted pairs going to houses and businesses</a:t>
            </a:r>
          </a:p>
          <a:p>
            <a:pPr>
              <a:buFontTx/>
              <a:buChar char="•"/>
            </a:pPr>
            <a:r>
              <a:rPr lang="en-US"/>
              <a:t>Trunks</a:t>
            </a:r>
          </a:p>
          <a:p>
            <a:pPr lvl="1">
              <a:buSzPct val="85000"/>
              <a:buFont typeface="Wingdings" pitchFamily="2" charset="2"/>
              <a:buChar char="§"/>
            </a:pPr>
            <a:r>
              <a:rPr lang="en-US"/>
              <a:t>Digital fiber optics connecting the switching offices</a:t>
            </a:r>
          </a:p>
          <a:p>
            <a:pPr>
              <a:buFontTx/>
              <a:buChar char="•"/>
            </a:pPr>
            <a:r>
              <a:rPr lang="en-US"/>
              <a:t>Switching offices</a:t>
            </a:r>
          </a:p>
          <a:p>
            <a:pPr lvl="1">
              <a:buSzPct val="85000"/>
              <a:buFont typeface="Wingdings" pitchFamily="2" charset="2"/>
              <a:buChar char="§"/>
            </a:pPr>
            <a:r>
              <a:rPr lang="en-US"/>
              <a:t>Where calls are moved from one trunk to another</a:t>
            </a:r>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63663" y="161925"/>
            <a:ext cx="6551612" cy="1143000"/>
          </a:xfrm>
        </p:spPr>
        <p:txBody>
          <a:bodyPr>
            <a:normAutofit fontScale="90000"/>
          </a:bodyPr>
          <a:lstStyle/>
          <a:p>
            <a:pPr>
              <a:defRPr/>
            </a:pPr>
            <a:r>
              <a:rPr lang="en-US" sz="4000" dirty="0">
                <a:solidFill>
                  <a:srgbClr val="FF0000"/>
                </a:solidFill>
                <a:ea typeface="ＭＳ Ｐゴシック" charset="0"/>
              </a:rPr>
              <a:t>The Local Loop: Modems, ADSL, and Wireless</a:t>
            </a:r>
          </a:p>
        </p:txBody>
      </p:sp>
      <p:sp>
        <p:nvSpPr>
          <p:cNvPr id="72707" name="Rectangle 3"/>
          <p:cNvSpPr>
            <a:spLocks noGrp="1" noChangeArrowheads="1"/>
          </p:cNvSpPr>
          <p:nvPr>
            <p:ph type="body" idx="1"/>
          </p:nvPr>
        </p:nvSpPr>
        <p:spPr/>
        <p:txBody>
          <a:bodyPr/>
          <a:lstStyle/>
          <a:p>
            <a:pPr algn="ctr">
              <a:buFontTx/>
              <a:buNone/>
            </a:pPr>
            <a:r>
              <a:rPr lang="en-US" sz="2000">
                <a:latin typeface="Calibri" pitchFamily="34" charset="0"/>
              </a:rPr>
              <a:t>The use of both analog and digital transmissions for a computer to computer call.  Conversion is done by the </a:t>
            </a:r>
            <a:r>
              <a:rPr lang="en-US"/>
              <a:t>modems and </a:t>
            </a:r>
            <a:r>
              <a:rPr lang="en-US" sz="2000">
                <a:latin typeface="Calibri" pitchFamily="34" charset="0"/>
              </a:rPr>
              <a:t>codecs.</a:t>
            </a:r>
          </a:p>
        </p:txBody>
      </p:sp>
      <p:pic>
        <p:nvPicPr>
          <p:cNvPr id="72708" name="Picture 4" descr="2-23"/>
          <p:cNvPicPr>
            <a:picLocks noChangeAspect="1" noChangeArrowheads="1"/>
          </p:cNvPicPr>
          <p:nvPr/>
        </p:nvPicPr>
        <p:blipFill>
          <a:blip r:embed="rId2"/>
          <a:srcRect/>
          <a:stretch>
            <a:fillRect/>
          </a:stretch>
        </p:blipFill>
        <p:spPr bwMode="auto">
          <a:xfrm>
            <a:off x="1363663" y="3022600"/>
            <a:ext cx="6911975" cy="3835400"/>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a:defRPr/>
            </a:pPr>
            <a:r>
              <a:rPr kumimoji="1" lang="en-US" dirty="0">
                <a:solidFill>
                  <a:srgbClr val="FF0000"/>
                </a:solidFill>
                <a:ea typeface="ＭＳ Ｐゴシック" charset="0"/>
              </a:rPr>
              <a:t>Frequency, Spectrum and Bandwidth</a:t>
            </a:r>
          </a:p>
        </p:txBody>
      </p:sp>
      <p:sp>
        <p:nvSpPr>
          <p:cNvPr id="20483" name="Rectangle 3"/>
          <p:cNvSpPr>
            <a:spLocks noGrp="1" noChangeArrowheads="1"/>
          </p:cNvSpPr>
          <p:nvPr>
            <p:ph type="body" idx="1"/>
          </p:nvPr>
        </p:nvSpPr>
        <p:spPr>
          <a:xfrm>
            <a:off x="1166813" y="2057400"/>
            <a:ext cx="7499350" cy="4800600"/>
          </a:xfrm>
        </p:spPr>
        <p:txBody>
          <a:bodyPr/>
          <a:lstStyle/>
          <a:p>
            <a:pPr>
              <a:lnSpc>
                <a:spcPct val="90000"/>
              </a:lnSpc>
            </a:pPr>
            <a:r>
              <a:rPr kumimoji="1" lang="en-US"/>
              <a:t>time domain concepts</a:t>
            </a:r>
          </a:p>
          <a:p>
            <a:pPr lvl="1">
              <a:lnSpc>
                <a:spcPct val="90000"/>
              </a:lnSpc>
            </a:pPr>
            <a:r>
              <a:rPr kumimoji="1" lang="en-US"/>
              <a:t>analog signal</a:t>
            </a:r>
          </a:p>
          <a:p>
            <a:pPr lvl="2">
              <a:lnSpc>
                <a:spcPct val="90000"/>
              </a:lnSpc>
            </a:pPr>
            <a:r>
              <a:rPr kumimoji="1" lang="en-US"/>
              <a:t>various in a smooth way over time</a:t>
            </a:r>
          </a:p>
          <a:p>
            <a:pPr lvl="1">
              <a:lnSpc>
                <a:spcPct val="90000"/>
              </a:lnSpc>
            </a:pPr>
            <a:r>
              <a:rPr kumimoji="1" lang="en-US"/>
              <a:t>digital signal</a:t>
            </a:r>
          </a:p>
          <a:p>
            <a:pPr lvl="2">
              <a:lnSpc>
                <a:spcPct val="90000"/>
              </a:lnSpc>
            </a:pPr>
            <a:r>
              <a:rPr kumimoji="1" lang="en-US"/>
              <a:t>maintains a constant level then changes to another constant level</a:t>
            </a:r>
          </a:p>
          <a:p>
            <a:pPr lvl="1">
              <a:lnSpc>
                <a:spcPct val="90000"/>
              </a:lnSpc>
            </a:pPr>
            <a:r>
              <a:rPr kumimoji="1" lang="en-US"/>
              <a:t>periodic signal</a:t>
            </a:r>
          </a:p>
          <a:p>
            <a:pPr lvl="2">
              <a:lnSpc>
                <a:spcPct val="90000"/>
              </a:lnSpc>
            </a:pPr>
            <a:r>
              <a:rPr kumimoji="1" lang="en-US"/>
              <a:t>pattern repeated over time</a:t>
            </a:r>
          </a:p>
          <a:p>
            <a:pPr lvl="1">
              <a:lnSpc>
                <a:spcPct val="90000"/>
              </a:lnSpc>
            </a:pPr>
            <a:r>
              <a:rPr kumimoji="1" lang="en-US"/>
              <a:t>A periodic signal</a:t>
            </a:r>
          </a:p>
          <a:p>
            <a:pPr lvl="2">
              <a:lnSpc>
                <a:spcPct val="90000"/>
              </a:lnSpc>
            </a:pPr>
            <a:r>
              <a:rPr kumimoji="1" lang="en-US"/>
              <a:t>pattern not repeated over time</a:t>
            </a:r>
          </a:p>
        </p:txBody>
      </p:sp>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435100" y="274638"/>
            <a:ext cx="7499350" cy="1143000"/>
          </a:xfrm>
        </p:spPr>
        <p:txBody>
          <a:bodyPr/>
          <a:lstStyle/>
          <a:p>
            <a:pPr>
              <a:defRPr/>
            </a:pPr>
            <a:r>
              <a:rPr lang="en-US" dirty="0">
                <a:solidFill>
                  <a:srgbClr val="FF0000"/>
                </a:solidFill>
                <a:ea typeface="ＭＳ Ｐゴシック" charset="0"/>
              </a:rPr>
              <a:t>Modems</a:t>
            </a:r>
          </a:p>
        </p:txBody>
      </p:sp>
      <p:sp>
        <p:nvSpPr>
          <p:cNvPr id="73731" name="Rectangle 3"/>
          <p:cNvSpPr>
            <a:spLocks noGrp="1" noChangeArrowheads="1"/>
          </p:cNvSpPr>
          <p:nvPr>
            <p:ph type="body" sz="half" idx="1"/>
          </p:nvPr>
        </p:nvSpPr>
        <p:spPr>
          <a:xfrm>
            <a:off x="1077913" y="5707063"/>
            <a:ext cx="3492500" cy="1150937"/>
          </a:xfrm>
        </p:spPr>
        <p:txBody>
          <a:bodyPr/>
          <a:lstStyle/>
          <a:p>
            <a:pPr marL="0" indent="0">
              <a:buFontTx/>
              <a:buNone/>
            </a:pPr>
            <a:r>
              <a:rPr lang="en-US" sz="2400" dirty="0"/>
              <a:t> </a:t>
            </a:r>
            <a:r>
              <a:rPr lang="en-US" sz="2400" dirty="0">
                <a:solidFill>
                  <a:srgbClr val="000000"/>
                </a:solidFill>
              </a:rPr>
              <a:t>(a) A binary signal</a:t>
            </a:r>
          </a:p>
          <a:p>
            <a:pPr marL="0" indent="0">
              <a:buFontTx/>
              <a:buNone/>
            </a:pPr>
            <a:r>
              <a:rPr lang="en-US" sz="2400" dirty="0">
                <a:solidFill>
                  <a:srgbClr val="000000"/>
                </a:solidFill>
              </a:rPr>
              <a:t> (b) Amplitude modulation</a:t>
            </a:r>
          </a:p>
        </p:txBody>
      </p:sp>
      <p:sp>
        <p:nvSpPr>
          <p:cNvPr id="73732" name="Rectangle 4"/>
          <p:cNvSpPr>
            <a:spLocks noGrp="1" noChangeArrowheads="1"/>
          </p:cNvSpPr>
          <p:nvPr>
            <p:ph type="body" sz="half" idx="2"/>
          </p:nvPr>
        </p:nvSpPr>
        <p:spPr>
          <a:xfrm>
            <a:off x="4824413" y="5756275"/>
            <a:ext cx="4495800" cy="1101725"/>
          </a:xfrm>
        </p:spPr>
        <p:txBody>
          <a:bodyPr/>
          <a:lstStyle/>
          <a:p>
            <a:pPr marL="381000" indent="-381000">
              <a:buFontTx/>
              <a:buNone/>
            </a:pPr>
            <a:r>
              <a:rPr lang="en-US" sz="2400" dirty="0">
                <a:solidFill>
                  <a:srgbClr val="000000"/>
                </a:solidFill>
              </a:rPr>
              <a:t>(c) Frequency modulation</a:t>
            </a:r>
          </a:p>
          <a:p>
            <a:pPr marL="381000" indent="-381000">
              <a:buFontTx/>
              <a:buNone/>
            </a:pPr>
            <a:r>
              <a:rPr lang="en-US" sz="2400" dirty="0">
                <a:solidFill>
                  <a:srgbClr val="000000"/>
                </a:solidFill>
              </a:rPr>
              <a:t>(d) Phase modulation</a:t>
            </a:r>
          </a:p>
          <a:p>
            <a:pPr marL="381000" indent="-381000">
              <a:buFontTx/>
              <a:buAutoNum type="alphaLcParenR" startAt="3"/>
            </a:pPr>
            <a:endParaRPr lang="en-US" sz="2400" dirty="0"/>
          </a:p>
        </p:txBody>
      </p:sp>
      <p:pic>
        <p:nvPicPr>
          <p:cNvPr id="73733" name="Picture 5" descr="2-24"/>
          <p:cNvPicPr>
            <a:picLocks noChangeAspect="1" noChangeArrowheads="1"/>
          </p:cNvPicPr>
          <p:nvPr/>
        </p:nvPicPr>
        <p:blipFill>
          <a:blip r:embed="rId2"/>
          <a:srcRect/>
          <a:stretch>
            <a:fillRect/>
          </a:stretch>
        </p:blipFill>
        <p:spPr bwMode="auto">
          <a:xfrm>
            <a:off x="1568450" y="1852613"/>
            <a:ext cx="5767388" cy="3843337"/>
          </a:xfrm>
          <a:prstGeom prst="rect">
            <a:avLst/>
          </a:prstGeom>
          <a:noFill/>
          <a:ln w="9525">
            <a:noFill/>
            <a:miter lim="800000"/>
            <a:headEnd/>
            <a:tailEnd/>
          </a:ln>
        </p:spPr>
      </p:pic>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dirty="0">
                <a:solidFill>
                  <a:srgbClr val="FF0000"/>
                </a:solidFill>
                <a:ea typeface="ＭＳ Ｐゴシック" charset="0"/>
              </a:rPr>
              <a:t>Modems (3)</a:t>
            </a:r>
          </a:p>
        </p:txBody>
      </p:sp>
      <p:sp>
        <p:nvSpPr>
          <p:cNvPr id="74755" name="Rectangle 3"/>
          <p:cNvSpPr>
            <a:spLocks noGrp="1" noChangeArrowheads="1"/>
          </p:cNvSpPr>
          <p:nvPr>
            <p:ph type="body" idx="1"/>
          </p:nvPr>
        </p:nvSpPr>
        <p:spPr>
          <a:xfrm>
            <a:off x="2268538" y="5502275"/>
            <a:ext cx="5697537" cy="1050925"/>
          </a:xfrm>
        </p:spPr>
        <p:txBody>
          <a:bodyPr/>
          <a:lstStyle/>
          <a:p>
            <a:pPr>
              <a:buFontTx/>
              <a:buNone/>
            </a:pPr>
            <a:r>
              <a:rPr lang="en-US" dirty="0">
                <a:solidFill>
                  <a:srgbClr val="000000"/>
                </a:solidFill>
              </a:rPr>
              <a:t>(a) V.32 for 9600 bps.</a:t>
            </a:r>
          </a:p>
          <a:p>
            <a:pPr>
              <a:buFontTx/>
              <a:buNone/>
            </a:pPr>
            <a:r>
              <a:rPr lang="en-US" dirty="0">
                <a:solidFill>
                  <a:srgbClr val="000000"/>
                </a:solidFill>
              </a:rPr>
              <a:t>(b) V32 </a:t>
            </a:r>
            <a:r>
              <a:rPr lang="en-US" dirty="0" err="1"/>
              <a:t>bis</a:t>
            </a:r>
            <a:r>
              <a:rPr lang="en-US" dirty="0"/>
              <a:t> for 14,400 bps.</a:t>
            </a:r>
          </a:p>
        </p:txBody>
      </p:sp>
      <p:pic>
        <p:nvPicPr>
          <p:cNvPr id="74756" name="Picture 4" descr="2-26"/>
          <p:cNvPicPr>
            <a:picLocks noChangeAspect="1" noChangeArrowheads="1"/>
          </p:cNvPicPr>
          <p:nvPr/>
        </p:nvPicPr>
        <p:blipFill>
          <a:blip r:embed="rId2"/>
          <a:srcRect/>
          <a:stretch>
            <a:fillRect/>
          </a:stretch>
        </p:blipFill>
        <p:spPr bwMode="auto">
          <a:xfrm>
            <a:off x="1746250" y="1570038"/>
            <a:ext cx="6437313" cy="3479800"/>
          </a:xfrm>
          <a:prstGeom prst="rect">
            <a:avLst/>
          </a:prstGeom>
          <a:noFill/>
          <a:ln w="9525">
            <a:noFill/>
            <a:miter lim="800000"/>
            <a:headEnd/>
            <a:tailEnd/>
          </a:ln>
        </p:spPr>
      </p:pic>
      <p:sp>
        <p:nvSpPr>
          <p:cNvPr id="74757" name="Rectangle 5"/>
          <p:cNvSpPr>
            <a:spLocks noChangeArrowheads="1"/>
          </p:cNvSpPr>
          <p:nvPr/>
        </p:nvSpPr>
        <p:spPr bwMode="auto">
          <a:xfrm>
            <a:off x="2035175" y="4775200"/>
            <a:ext cx="474663" cy="411163"/>
          </a:xfrm>
          <a:prstGeom prst="rect">
            <a:avLst/>
          </a:prstGeom>
          <a:solidFill>
            <a:schemeClr val="bg1"/>
          </a:solidFill>
          <a:ln w="9525">
            <a:noFill/>
            <a:miter lim="800000"/>
            <a:headEnd/>
            <a:tailEnd/>
          </a:ln>
        </p:spPr>
        <p:txBody>
          <a:bodyPr wrap="none" anchor="ctr"/>
          <a:lstStyle/>
          <a:p>
            <a:r>
              <a:rPr lang="en-US" sz="2400">
                <a:latin typeface="Times New Roman" pitchFamily="18" charset="0"/>
              </a:rPr>
              <a:t>(a)</a:t>
            </a:r>
          </a:p>
        </p:txBody>
      </p:sp>
      <p:sp>
        <p:nvSpPr>
          <p:cNvPr id="74758" name="Rectangle 6"/>
          <p:cNvSpPr>
            <a:spLocks noChangeArrowheads="1"/>
          </p:cNvSpPr>
          <p:nvPr/>
        </p:nvSpPr>
        <p:spPr bwMode="auto">
          <a:xfrm>
            <a:off x="6424613" y="4752975"/>
            <a:ext cx="552450" cy="476250"/>
          </a:xfrm>
          <a:prstGeom prst="rect">
            <a:avLst/>
          </a:prstGeom>
          <a:solidFill>
            <a:schemeClr val="bg1"/>
          </a:solidFill>
          <a:ln w="9525">
            <a:noFill/>
            <a:miter lim="800000"/>
            <a:headEnd/>
            <a:tailEnd/>
          </a:ln>
        </p:spPr>
        <p:txBody>
          <a:bodyPr wrap="none" anchor="ctr"/>
          <a:lstStyle/>
          <a:p>
            <a:r>
              <a:rPr lang="en-US" sz="2400">
                <a:latin typeface="Times New Roman" pitchFamily="18" charset="0"/>
              </a:rPr>
              <a:t>(b)</a:t>
            </a:r>
          </a:p>
        </p:txBody>
      </p:sp>
      <p:pic>
        <p:nvPicPr>
          <p:cNvPr id="7" name="Picture 6"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10" name="TextBox 9"/>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defRPr/>
            </a:pPr>
            <a:r>
              <a:rPr lang="en-US" dirty="0">
                <a:solidFill>
                  <a:srgbClr val="FF0000"/>
                </a:solidFill>
                <a:ea typeface="ＭＳ Ｐゴシック" charset="0"/>
              </a:rPr>
              <a:t>Digital Subscriber Lines (2)</a:t>
            </a:r>
          </a:p>
        </p:txBody>
      </p:sp>
      <p:sp>
        <p:nvSpPr>
          <p:cNvPr id="75779" name="Rectangle 3"/>
          <p:cNvSpPr>
            <a:spLocks noGrp="1" noChangeArrowheads="1"/>
          </p:cNvSpPr>
          <p:nvPr>
            <p:ph type="body" idx="1"/>
          </p:nvPr>
        </p:nvSpPr>
        <p:spPr/>
        <p:txBody>
          <a:bodyPr/>
          <a:lstStyle/>
          <a:p>
            <a:pPr algn="ctr">
              <a:buFontTx/>
              <a:buNone/>
            </a:pPr>
            <a:r>
              <a:rPr lang="en-US"/>
              <a:t>Operation of ADSL using discrete multitone modulation.</a:t>
            </a:r>
          </a:p>
        </p:txBody>
      </p:sp>
      <p:pic>
        <p:nvPicPr>
          <p:cNvPr id="75780" name="Picture 4" descr="2-28"/>
          <p:cNvPicPr>
            <a:picLocks noChangeAspect="1" noChangeArrowheads="1"/>
          </p:cNvPicPr>
          <p:nvPr/>
        </p:nvPicPr>
        <p:blipFill>
          <a:blip r:embed="rId2"/>
          <a:srcRect/>
          <a:stretch>
            <a:fillRect/>
          </a:stretch>
        </p:blipFill>
        <p:spPr bwMode="auto">
          <a:xfrm>
            <a:off x="1435100" y="2943225"/>
            <a:ext cx="7092950" cy="216217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435100" y="0"/>
            <a:ext cx="7499350" cy="1143000"/>
          </a:xfrm>
        </p:spPr>
        <p:txBody>
          <a:bodyPr/>
          <a:lstStyle/>
          <a:p>
            <a:pPr>
              <a:defRPr/>
            </a:pPr>
            <a:r>
              <a:rPr lang="en-US" dirty="0">
                <a:solidFill>
                  <a:srgbClr val="C00000"/>
                </a:solidFill>
                <a:ea typeface="ＭＳ Ｐゴシック" charset="0"/>
              </a:rPr>
              <a:t>Wireless Local Loops</a:t>
            </a:r>
          </a:p>
        </p:txBody>
      </p:sp>
      <p:sp>
        <p:nvSpPr>
          <p:cNvPr id="76803" name="Rectangle 3"/>
          <p:cNvSpPr>
            <a:spLocks noGrp="1" noChangeArrowheads="1"/>
          </p:cNvSpPr>
          <p:nvPr>
            <p:ph type="body" idx="1"/>
          </p:nvPr>
        </p:nvSpPr>
        <p:spPr>
          <a:xfrm>
            <a:off x="0" y="5878513"/>
            <a:ext cx="9144000" cy="674687"/>
          </a:xfrm>
        </p:spPr>
        <p:txBody>
          <a:bodyPr/>
          <a:lstStyle/>
          <a:p>
            <a:pPr algn="ctr">
              <a:buFontTx/>
              <a:buNone/>
            </a:pPr>
            <a:r>
              <a:rPr lang="en-US" dirty="0"/>
              <a:t>Architecture of an LMDS system.</a:t>
            </a:r>
          </a:p>
        </p:txBody>
      </p:sp>
      <p:pic>
        <p:nvPicPr>
          <p:cNvPr id="76804" name="Picture 4" descr="2-30"/>
          <p:cNvPicPr>
            <a:picLocks noChangeAspect="1" noChangeArrowheads="1"/>
          </p:cNvPicPr>
          <p:nvPr/>
        </p:nvPicPr>
        <p:blipFill>
          <a:blip r:embed="rId3"/>
          <a:srcRect l="21738"/>
          <a:stretch>
            <a:fillRect/>
          </a:stretch>
        </p:blipFill>
        <p:spPr bwMode="auto">
          <a:xfrm>
            <a:off x="2098675" y="1417638"/>
            <a:ext cx="6376988" cy="3692525"/>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dirty="0">
                <a:solidFill>
                  <a:srgbClr val="FF0000"/>
                </a:solidFill>
                <a:ea typeface="ＭＳ Ｐゴシック" charset="0"/>
              </a:rPr>
              <a:t>Frequency Division Multiplexing</a:t>
            </a:r>
          </a:p>
        </p:txBody>
      </p:sp>
      <p:sp>
        <p:nvSpPr>
          <p:cNvPr id="77827" name="Rectangle 3"/>
          <p:cNvSpPr>
            <a:spLocks noGrp="1" noChangeArrowheads="1"/>
          </p:cNvSpPr>
          <p:nvPr>
            <p:ph type="body" idx="1"/>
          </p:nvPr>
        </p:nvSpPr>
        <p:spPr>
          <a:xfrm>
            <a:off x="1841500" y="5307013"/>
            <a:ext cx="7302500" cy="1663700"/>
          </a:xfrm>
        </p:spPr>
        <p:txBody>
          <a:bodyPr/>
          <a:lstStyle/>
          <a:p>
            <a:pPr>
              <a:buFontTx/>
              <a:buNone/>
            </a:pPr>
            <a:r>
              <a:rPr lang="en-US" sz="2400" dirty="0">
                <a:solidFill>
                  <a:srgbClr val="000000"/>
                </a:solidFill>
              </a:rPr>
              <a:t>(a) The original bandwidths.</a:t>
            </a:r>
          </a:p>
          <a:p>
            <a:pPr>
              <a:buFontTx/>
              <a:buNone/>
            </a:pPr>
            <a:r>
              <a:rPr lang="en-US" sz="2400" dirty="0">
                <a:solidFill>
                  <a:srgbClr val="000000"/>
                </a:solidFill>
              </a:rPr>
              <a:t>(b) The bandwidths raised in frequency.</a:t>
            </a:r>
          </a:p>
          <a:p>
            <a:pPr>
              <a:buFontTx/>
              <a:buNone/>
            </a:pPr>
            <a:r>
              <a:rPr lang="en-US" sz="2400" dirty="0">
                <a:solidFill>
                  <a:srgbClr val="000000"/>
                </a:solidFill>
              </a:rPr>
              <a:t>(b) The multiplexed </a:t>
            </a:r>
            <a:r>
              <a:rPr lang="en-US" sz="2400" dirty="0"/>
              <a:t>channel.</a:t>
            </a:r>
          </a:p>
        </p:txBody>
      </p:sp>
      <p:pic>
        <p:nvPicPr>
          <p:cNvPr id="77828" name="Picture 4" descr="2-31"/>
          <p:cNvPicPr>
            <a:picLocks noChangeAspect="1" noChangeArrowheads="1"/>
          </p:cNvPicPr>
          <p:nvPr/>
        </p:nvPicPr>
        <p:blipFill>
          <a:blip r:embed="rId2"/>
          <a:srcRect/>
          <a:stretch>
            <a:fillRect/>
          </a:stretch>
        </p:blipFill>
        <p:spPr bwMode="auto">
          <a:xfrm>
            <a:off x="1506538" y="1793875"/>
            <a:ext cx="6007100" cy="3295650"/>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pPr>
              <a:defRPr/>
            </a:pPr>
            <a:r>
              <a:rPr lang="en-US" dirty="0">
                <a:solidFill>
                  <a:srgbClr val="FF0000"/>
                </a:solidFill>
                <a:ea typeface="ＭＳ Ｐゴシック" charset="0"/>
              </a:rPr>
              <a:t>Wavelength Division Multiplexing</a:t>
            </a:r>
          </a:p>
        </p:txBody>
      </p:sp>
      <p:sp>
        <p:nvSpPr>
          <p:cNvPr id="78851" name="Rectangle 3"/>
          <p:cNvSpPr>
            <a:spLocks noGrp="1" noChangeArrowheads="1"/>
          </p:cNvSpPr>
          <p:nvPr>
            <p:ph type="body" idx="1"/>
          </p:nvPr>
        </p:nvSpPr>
        <p:spPr/>
        <p:txBody>
          <a:bodyPr/>
          <a:lstStyle/>
          <a:p>
            <a:pPr algn="ctr">
              <a:buFontTx/>
              <a:buNone/>
            </a:pPr>
            <a:r>
              <a:rPr lang="en-US"/>
              <a:t>Wavelength division multiplexing.</a:t>
            </a:r>
          </a:p>
        </p:txBody>
      </p:sp>
      <p:pic>
        <p:nvPicPr>
          <p:cNvPr id="78852" name="Picture 4" descr="2-32"/>
          <p:cNvPicPr>
            <a:picLocks noChangeAspect="1" noChangeArrowheads="1"/>
          </p:cNvPicPr>
          <p:nvPr/>
        </p:nvPicPr>
        <p:blipFill>
          <a:blip r:embed="rId2"/>
          <a:srcRect/>
          <a:stretch>
            <a:fillRect/>
          </a:stretch>
        </p:blipFill>
        <p:spPr bwMode="auto">
          <a:xfrm>
            <a:off x="1576388" y="2530475"/>
            <a:ext cx="6935787" cy="40227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defRPr/>
            </a:pPr>
            <a:r>
              <a:rPr lang="en-US" dirty="0">
                <a:solidFill>
                  <a:srgbClr val="FF0000"/>
                </a:solidFill>
                <a:ea typeface="ＭＳ Ｐゴシック" charset="0"/>
              </a:rPr>
              <a:t>Time Division Multiplexing</a:t>
            </a:r>
          </a:p>
        </p:txBody>
      </p:sp>
      <p:sp>
        <p:nvSpPr>
          <p:cNvPr id="79875" name="Rectangle 3"/>
          <p:cNvSpPr>
            <a:spLocks noGrp="1" noChangeArrowheads="1"/>
          </p:cNvSpPr>
          <p:nvPr>
            <p:ph type="body" idx="1"/>
          </p:nvPr>
        </p:nvSpPr>
        <p:spPr>
          <a:xfrm>
            <a:off x="0" y="5916613"/>
            <a:ext cx="9144000" cy="636587"/>
          </a:xfrm>
        </p:spPr>
        <p:txBody>
          <a:bodyPr/>
          <a:lstStyle/>
          <a:p>
            <a:pPr algn="ctr">
              <a:buFontTx/>
              <a:buNone/>
            </a:pPr>
            <a:r>
              <a:rPr lang="en-US"/>
              <a:t>The T1 carrier (1.544 Mbps).</a:t>
            </a:r>
          </a:p>
        </p:txBody>
      </p:sp>
      <p:pic>
        <p:nvPicPr>
          <p:cNvPr id="79876" name="Picture 5" descr="2-33"/>
          <p:cNvPicPr>
            <a:picLocks noChangeAspect="1" noChangeArrowheads="1"/>
          </p:cNvPicPr>
          <p:nvPr/>
        </p:nvPicPr>
        <p:blipFill>
          <a:blip r:embed="rId3"/>
          <a:srcRect/>
          <a:stretch>
            <a:fillRect/>
          </a:stretch>
        </p:blipFill>
        <p:spPr bwMode="auto">
          <a:xfrm>
            <a:off x="1435100" y="1852613"/>
            <a:ext cx="7073900" cy="3436937"/>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dirty="0">
                <a:solidFill>
                  <a:srgbClr val="FF0000"/>
                </a:solidFill>
                <a:ea typeface="ＭＳ Ｐゴシック" charset="0"/>
              </a:rPr>
              <a:t>Time Division Multiplexing (2)</a:t>
            </a:r>
          </a:p>
        </p:txBody>
      </p:sp>
      <p:sp>
        <p:nvSpPr>
          <p:cNvPr id="80899" name="Rectangle 3"/>
          <p:cNvSpPr>
            <a:spLocks noGrp="1" noChangeArrowheads="1"/>
          </p:cNvSpPr>
          <p:nvPr>
            <p:ph type="body" idx="1"/>
          </p:nvPr>
        </p:nvSpPr>
        <p:spPr/>
        <p:txBody>
          <a:bodyPr/>
          <a:lstStyle/>
          <a:p>
            <a:pPr algn="ctr">
              <a:buFontTx/>
              <a:buNone/>
            </a:pPr>
            <a:r>
              <a:rPr lang="en-US"/>
              <a:t>Delta modulation.</a:t>
            </a:r>
          </a:p>
        </p:txBody>
      </p:sp>
      <p:pic>
        <p:nvPicPr>
          <p:cNvPr id="80900" name="Picture 4" descr="2-34"/>
          <p:cNvPicPr>
            <a:picLocks noChangeAspect="1" noChangeArrowheads="1"/>
          </p:cNvPicPr>
          <p:nvPr/>
        </p:nvPicPr>
        <p:blipFill>
          <a:blip r:embed="rId2"/>
          <a:srcRect/>
          <a:stretch>
            <a:fillRect/>
          </a:stretch>
        </p:blipFill>
        <p:spPr bwMode="auto">
          <a:xfrm>
            <a:off x="1435100" y="2486025"/>
            <a:ext cx="7092950" cy="4075113"/>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defRPr/>
            </a:pPr>
            <a:r>
              <a:rPr lang="en-US" dirty="0">
                <a:solidFill>
                  <a:srgbClr val="FF0000"/>
                </a:solidFill>
                <a:ea typeface="ＭＳ Ｐゴシック" charset="0"/>
              </a:rPr>
              <a:t>Time Division Multiplexing (3)</a:t>
            </a:r>
          </a:p>
        </p:txBody>
      </p:sp>
      <p:sp>
        <p:nvSpPr>
          <p:cNvPr id="81923" name="Rectangle 3"/>
          <p:cNvSpPr>
            <a:spLocks noGrp="1" noChangeArrowheads="1"/>
          </p:cNvSpPr>
          <p:nvPr>
            <p:ph type="body" idx="1"/>
          </p:nvPr>
        </p:nvSpPr>
        <p:spPr/>
        <p:txBody>
          <a:bodyPr/>
          <a:lstStyle/>
          <a:p>
            <a:pPr algn="ctr">
              <a:buFontTx/>
              <a:buNone/>
            </a:pPr>
            <a:r>
              <a:rPr lang="en-US" sz="2800"/>
              <a:t>Multiplexing T1 streams into higher carriers.</a:t>
            </a:r>
          </a:p>
        </p:txBody>
      </p:sp>
      <p:pic>
        <p:nvPicPr>
          <p:cNvPr id="81924" name="Picture 4" descr="2-35"/>
          <p:cNvPicPr>
            <a:picLocks noChangeAspect="1" noChangeArrowheads="1"/>
          </p:cNvPicPr>
          <p:nvPr/>
        </p:nvPicPr>
        <p:blipFill>
          <a:blip r:embed="rId2"/>
          <a:srcRect/>
          <a:stretch>
            <a:fillRect/>
          </a:stretch>
        </p:blipFill>
        <p:spPr bwMode="auto">
          <a:xfrm>
            <a:off x="1668463" y="3284538"/>
            <a:ext cx="7265987" cy="2370137"/>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dirty="0">
                <a:solidFill>
                  <a:srgbClr val="FF0000"/>
                </a:solidFill>
                <a:ea typeface="ＭＳ Ｐゴシック" charset="0"/>
              </a:rPr>
              <a:t>Time Division Multiplexing (4)</a:t>
            </a:r>
          </a:p>
        </p:txBody>
      </p:sp>
      <p:sp>
        <p:nvSpPr>
          <p:cNvPr id="82947" name="Rectangle 3"/>
          <p:cNvSpPr>
            <a:spLocks noGrp="1" noChangeArrowheads="1"/>
          </p:cNvSpPr>
          <p:nvPr>
            <p:ph type="body" idx="1"/>
          </p:nvPr>
        </p:nvSpPr>
        <p:spPr/>
        <p:txBody>
          <a:bodyPr/>
          <a:lstStyle/>
          <a:p>
            <a:pPr algn="ctr">
              <a:buFontTx/>
              <a:buNone/>
            </a:pPr>
            <a:r>
              <a:rPr lang="en-US"/>
              <a:t>Two back-to-back SONET frames.</a:t>
            </a:r>
          </a:p>
        </p:txBody>
      </p:sp>
      <p:pic>
        <p:nvPicPr>
          <p:cNvPr id="82948" name="Picture 4" descr="2-36"/>
          <p:cNvPicPr>
            <a:picLocks noChangeAspect="1" noChangeArrowheads="1"/>
          </p:cNvPicPr>
          <p:nvPr/>
        </p:nvPicPr>
        <p:blipFill>
          <a:blip r:embed="rId2"/>
          <a:srcRect/>
          <a:stretch>
            <a:fillRect/>
          </a:stretch>
        </p:blipFill>
        <p:spPr bwMode="auto">
          <a:xfrm>
            <a:off x="1435100" y="2416175"/>
            <a:ext cx="7708900" cy="39846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Analogue &amp; Digital Signals</a:t>
            </a:r>
          </a:p>
        </p:txBody>
      </p:sp>
      <p:pic>
        <p:nvPicPr>
          <p:cNvPr id="21507" name="Picture 5"/>
          <p:cNvPicPr preferRelativeResize="0">
            <a:picLocks noChangeAspect="1" noChangeArrowheads="1"/>
          </p:cNvPicPr>
          <p:nvPr/>
        </p:nvPicPr>
        <p:blipFill>
          <a:blip r:embed="rId3"/>
          <a:srcRect b="10942"/>
          <a:stretch>
            <a:fillRect/>
          </a:stretch>
        </p:blipFill>
        <p:spPr bwMode="auto">
          <a:xfrm>
            <a:off x="1435100" y="1746250"/>
            <a:ext cx="6794500" cy="5019675"/>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Circuit Switching</a:t>
            </a:r>
          </a:p>
        </p:txBody>
      </p:sp>
      <p:sp>
        <p:nvSpPr>
          <p:cNvPr id="83971" name="Rectangle 3"/>
          <p:cNvSpPr>
            <a:spLocks noGrp="1" noChangeArrowheads="1"/>
          </p:cNvSpPr>
          <p:nvPr>
            <p:ph type="body" idx="1"/>
          </p:nvPr>
        </p:nvSpPr>
        <p:spPr>
          <a:xfrm>
            <a:off x="1435100" y="2355850"/>
            <a:ext cx="7499350" cy="3892550"/>
          </a:xfrm>
        </p:spPr>
        <p:txBody>
          <a:bodyPr/>
          <a:lstStyle/>
          <a:p>
            <a:pPr eaLnBrk="1" hangingPunct="1">
              <a:buFont typeface="Wingdings" pitchFamily="2" charset="2"/>
              <a:buChar char="Ø"/>
            </a:pPr>
            <a:r>
              <a:rPr kumimoji="1" lang="en-US"/>
              <a:t>uses a dedicated communications path established for duration of conversation</a:t>
            </a:r>
          </a:p>
          <a:p>
            <a:pPr eaLnBrk="1" hangingPunct="1">
              <a:buFont typeface="Wingdings" pitchFamily="2" charset="2"/>
              <a:buChar char="Ø"/>
            </a:pPr>
            <a:r>
              <a:rPr kumimoji="1" lang="en-US"/>
              <a:t>comprising a sequence of physical links</a:t>
            </a:r>
          </a:p>
          <a:p>
            <a:pPr eaLnBrk="1" hangingPunct="1">
              <a:buFont typeface="Wingdings" pitchFamily="2" charset="2"/>
              <a:buChar char="Ø"/>
            </a:pPr>
            <a:r>
              <a:rPr kumimoji="1" lang="en-US"/>
              <a:t>with a dedicated logical channel</a:t>
            </a:r>
          </a:p>
          <a:p>
            <a:pPr eaLnBrk="1" hangingPunct="1">
              <a:buFont typeface="Wingdings" pitchFamily="2" charset="2"/>
              <a:buChar char="Ø"/>
            </a:pPr>
            <a:r>
              <a:rPr kumimoji="1" lang="en-US"/>
              <a:t>eg. telephone network</a:t>
            </a:r>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en-US" dirty="0">
                <a:solidFill>
                  <a:srgbClr val="FF0000"/>
                </a:solidFill>
                <a:ea typeface="ＭＳ Ｐゴシック" charset="0"/>
              </a:rPr>
              <a:t>Circuit Switching</a:t>
            </a:r>
          </a:p>
        </p:txBody>
      </p:sp>
      <p:sp>
        <p:nvSpPr>
          <p:cNvPr id="84995" name="Rectangle 3"/>
          <p:cNvSpPr>
            <a:spLocks noGrp="1" noChangeArrowheads="1"/>
          </p:cNvSpPr>
          <p:nvPr>
            <p:ph type="body" idx="1"/>
          </p:nvPr>
        </p:nvSpPr>
        <p:spPr>
          <a:xfrm>
            <a:off x="2392363" y="5576888"/>
            <a:ext cx="6751637" cy="976312"/>
          </a:xfrm>
        </p:spPr>
        <p:txBody>
          <a:bodyPr/>
          <a:lstStyle/>
          <a:p>
            <a:pPr>
              <a:buFontTx/>
              <a:buNone/>
            </a:pPr>
            <a:r>
              <a:rPr lang="en-US" sz="2800">
                <a:solidFill>
                  <a:schemeClr val="accent2"/>
                </a:solidFill>
              </a:rPr>
              <a:t>(a)</a:t>
            </a:r>
            <a:r>
              <a:rPr lang="en-US" sz="2800"/>
              <a:t> Circuit switching.</a:t>
            </a:r>
          </a:p>
          <a:p>
            <a:pPr>
              <a:buFontTx/>
              <a:buNone/>
            </a:pPr>
            <a:r>
              <a:rPr lang="en-US" sz="2800">
                <a:solidFill>
                  <a:schemeClr val="accent2"/>
                </a:solidFill>
              </a:rPr>
              <a:t>(b)</a:t>
            </a:r>
            <a:r>
              <a:rPr lang="en-US" sz="2800"/>
              <a:t> Packet switching.</a:t>
            </a:r>
          </a:p>
        </p:txBody>
      </p:sp>
      <p:pic>
        <p:nvPicPr>
          <p:cNvPr id="84996" name="Picture 4" descr="2-38"/>
          <p:cNvPicPr>
            <a:picLocks noChangeAspect="1" noChangeArrowheads="1"/>
          </p:cNvPicPr>
          <p:nvPr/>
        </p:nvPicPr>
        <p:blipFill>
          <a:blip r:embed="rId2"/>
          <a:srcRect/>
          <a:stretch>
            <a:fillRect/>
          </a:stretch>
        </p:blipFill>
        <p:spPr bwMode="auto">
          <a:xfrm>
            <a:off x="2085975" y="1641474"/>
            <a:ext cx="6008688" cy="351835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Packet Switching</a:t>
            </a:r>
          </a:p>
        </p:txBody>
      </p:sp>
      <p:sp>
        <p:nvSpPr>
          <p:cNvPr id="86019" name="Rectangle 3"/>
          <p:cNvSpPr>
            <a:spLocks noGrp="1" noChangeArrowheads="1"/>
          </p:cNvSpPr>
          <p:nvPr>
            <p:ph type="body" idx="1"/>
          </p:nvPr>
        </p:nvSpPr>
        <p:spPr>
          <a:xfrm>
            <a:off x="1435100" y="2057400"/>
            <a:ext cx="7499350" cy="4191000"/>
          </a:xfrm>
        </p:spPr>
        <p:txBody>
          <a:bodyPr/>
          <a:lstStyle/>
          <a:p>
            <a:pPr eaLnBrk="1" hangingPunct="1">
              <a:buFont typeface="Wingdings" pitchFamily="2" charset="2"/>
              <a:buChar char="Ø"/>
            </a:pPr>
            <a:r>
              <a:rPr kumimoji="1" lang="en-US" dirty="0"/>
              <a:t>data sent out of sequence</a:t>
            </a:r>
          </a:p>
          <a:p>
            <a:pPr eaLnBrk="1" hangingPunct="1">
              <a:buFont typeface="Wingdings" pitchFamily="2" charset="2"/>
              <a:buChar char="Ø"/>
            </a:pPr>
            <a:r>
              <a:rPr kumimoji="1" lang="en-US" dirty="0"/>
              <a:t>small chunks (packets) of data at a time</a:t>
            </a:r>
          </a:p>
          <a:p>
            <a:pPr eaLnBrk="1" hangingPunct="1">
              <a:buFont typeface="Wingdings" pitchFamily="2" charset="2"/>
              <a:buChar char="Ø"/>
            </a:pPr>
            <a:r>
              <a:rPr kumimoji="1" lang="en-US" dirty="0"/>
              <a:t>packets passed from node to node between source and destination</a:t>
            </a:r>
          </a:p>
          <a:p>
            <a:pPr eaLnBrk="1" hangingPunct="1">
              <a:buFont typeface="Wingdings" pitchFamily="2" charset="2"/>
              <a:buChar char="Ø"/>
            </a:pPr>
            <a:r>
              <a:rPr kumimoji="1" lang="en-US" dirty="0"/>
              <a:t>used for terminal to computer and computer to computer communications</a:t>
            </a:r>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en-US" dirty="0">
                <a:solidFill>
                  <a:srgbClr val="FF0000"/>
                </a:solidFill>
                <a:ea typeface="ＭＳ Ｐゴシック" charset="0"/>
              </a:rPr>
              <a:t>Message Switching</a:t>
            </a:r>
          </a:p>
        </p:txBody>
      </p:sp>
      <p:sp>
        <p:nvSpPr>
          <p:cNvPr id="87043" name="Rectangle 3"/>
          <p:cNvSpPr>
            <a:spLocks noGrp="1" noChangeArrowheads="1"/>
          </p:cNvSpPr>
          <p:nvPr>
            <p:ph type="body" idx="1"/>
          </p:nvPr>
        </p:nvSpPr>
        <p:spPr>
          <a:xfrm>
            <a:off x="844550" y="6245225"/>
            <a:ext cx="8139113" cy="612775"/>
          </a:xfrm>
        </p:spPr>
        <p:txBody>
          <a:bodyPr/>
          <a:lstStyle/>
          <a:p>
            <a:pPr>
              <a:buFontTx/>
              <a:buNone/>
            </a:pPr>
            <a:r>
              <a:rPr lang="en-US" sz="2000">
                <a:solidFill>
                  <a:schemeClr val="accent2"/>
                </a:solidFill>
              </a:rPr>
              <a:t>(a)</a:t>
            </a:r>
            <a:r>
              <a:rPr lang="en-US" sz="2000"/>
              <a:t> Circuit switching   </a:t>
            </a:r>
            <a:r>
              <a:rPr lang="en-US" sz="2000">
                <a:solidFill>
                  <a:schemeClr val="accent2"/>
                </a:solidFill>
              </a:rPr>
              <a:t>(b)</a:t>
            </a:r>
            <a:r>
              <a:rPr lang="en-US" sz="2000"/>
              <a:t> Message switching   </a:t>
            </a:r>
            <a:r>
              <a:rPr lang="en-US" sz="2000">
                <a:solidFill>
                  <a:schemeClr val="accent2"/>
                </a:solidFill>
              </a:rPr>
              <a:t>(c) </a:t>
            </a:r>
            <a:r>
              <a:rPr lang="en-US" sz="2000"/>
              <a:t>Packet switching</a:t>
            </a:r>
          </a:p>
        </p:txBody>
      </p:sp>
      <p:pic>
        <p:nvPicPr>
          <p:cNvPr id="87044" name="Picture 4" descr="2-39"/>
          <p:cNvPicPr>
            <a:picLocks noChangeAspect="1" noChangeArrowheads="1"/>
          </p:cNvPicPr>
          <p:nvPr/>
        </p:nvPicPr>
        <p:blipFill>
          <a:blip r:embed="rId2"/>
          <a:srcRect/>
          <a:stretch>
            <a:fillRect/>
          </a:stretch>
        </p:blipFill>
        <p:spPr bwMode="auto">
          <a:xfrm>
            <a:off x="1435099" y="1417638"/>
            <a:ext cx="6876143" cy="4827587"/>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Frame Relay</a:t>
            </a:r>
          </a:p>
        </p:txBody>
      </p:sp>
      <p:sp>
        <p:nvSpPr>
          <p:cNvPr id="88067" name="Rectangle 3"/>
          <p:cNvSpPr>
            <a:spLocks noGrp="1" noChangeArrowheads="1"/>
          </p:cNvSpPr>
          <p:nvPr>
            <p:ph type="body" idx="1"/>
          </p:nvPr>
        </p:nvSpPr>
        <p:spPr>
          <a:xfrm>
            <a:off x="1293813" y="2211388"/>
            <a:ext cx="7499350" cy="4800600"/>
          </a:xfrm>
        </p:spPr>
        <p:txBody>
          <a:bodyPr/>
          <a:lstStyle/>
          <a:p>
            <a:pPr eaLnBrk="1" hangingPunct="1">
              <a:buFont typeface="Wingdings" pitchFamily="2" charset="2"/>
              <a:buChar char="Ø"/>
            </a:pPr>
            <a:r>
              <a:rPr kumimoji="1" lang="en-US"/>
              <a:t>packet switching systems have large overheads to compensate for errors</a:t>
            </a:r>
          </a:p>
          <a:p>
            <a:pPr eaLnBrk="1" hangingPunct="1">
              <a:buFont typeface="Wingdings" pitchFamily="2" charset="2"/>
              <a:buChar char="Ø"/>
            </a:pPr>
            <a:r>
              <a:rPr kumimoji="1" lang="en-US"/>
              <a:t>modern systems are more reliable</a:t>
            </a:r>
          </a:p>
          <a:p>
            <a:pPr eaLnBrk="1" hangingPunct="1">
              <a:buFont typeface="Wingdings" pitchFamily="2" charset="2"/>
              <a:buChar char="Ø"/>
            </a:pPr>
            <a:r>
              <a:rPr kumimoji="1" lang="en-US"/>
              <a:t>errors can be caught in end system</a:t>
            </a:r>
          </a:p>
          <a:p>
            <a:pPr eaLnBrk="1" hangingPunct="1">
              <a:buFont typeface="Wingdings" pitchFamily="2" charset="2"/>
              <a:buChar char="Ø"/>
            </a:pPr>
            <a:r>
              <a:rPr kumimoji="1" lang="en-US"/>
              <a:t>Frame Relay provides higher speeds</a:t>
            </a:r>
          </a:p>
          <a:p>
            <a:pPr eaLnBrk="1" hangingPunct="1">
              <a:buFont typeface="Wingdings" pitchFamily="2" charset="2"/>
              <a:buChar char="Ø"/>
            </a:pPr>
            <a:r>
              <a:rPr kumimoji="1" lang="en-US"/>
              <a:t>with most error control overhead removed</a:t>
            </a:r>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Asynchronous Transfer Mode</a:t>
            </a:r>
          </a:p>
        </p:txBody>
      </p:sp>
      <p:sp>
        <p:nvSpPr>
          <p:cNvPr id="89091" name="Rectangle 3"/>
          <p:cNvSpPr>
            <a:spLocks noGrp="1" noChangeArrowheads="1"/>
          </p:cNvSpPr>
          <p:nvPr>
            <p:ph type="body" idx="1"/>
          </p:nvPr>
        </p:nvSpPr>
        <p:spPr>
          <a:xfrm>
            <a:off x="1435100" y="2028825"/>
            <a:ext cx="7499350" cy="4219575"/>
          </a:xfrm>
        </p:spPr>
        <p:txBody>
          <a:bodyPr/>
          <a:lstStyle/>
          <a:p>
            <a:pPr eaLnBrk="1" hangingPunct="1">
              <a:buFont typeface="Wingdings" pitchFamily="2" charset="2"/>
              <a:buChar char="Ø"/>
            </a:pPr>
            <a:r>
              <a:rPr kumimoji="1" lang="en-US"/>
              <a:t>ATM</a:t>
            </a:r>
          </a:p>
          <a:p>
            <a:pPr eaLnBrk="1" hangingPunct="1">
              <a:buFont typeface="Wingdings" pitchFamily="2" charset="2"/>
              <a:buChar char="Ø"/>
            </a:pPr>
            <a:r>
              <a:rPr kumimoji="1" lang="en-US"/>
              <a:t>evolution of frame relay</a:t>
            </a:r>
          </a:p>
          <a:p>
            <a:pPr eaLnBrk="1" hangingPunct="1">
              <a:buFont typeface="Wingdings" pitchFamily="2" charset="2"/>
              <a:buChar char="Ø"/>
            </a:pPr>
            <a:r>
              <a:rPr kumimoji="1" lang="en-US"/>
              <a:t>fixed packet (called cell) length</a:t>
            </a:r>
          </a:p>
          <a:p>
            <a:pPr eaLnBrk="1" hangingPunct="1">
              <a:buFont typeface="Wingdings" pitchFamily="2" charset="2"/>
              <a:buChar char="Ø"/>
            </a:pPr>
            <a:r>
              <a:rPr kumimoji="1" lang="en-US"/>
              <a:t>with little overhead for error control</a:t>
            </a:r>
          </a:p>
          <a:p>
            <a:pPr eaLnBrk="1" hangingPunct="1">
              <a:buFont typeface="Wingdings" pitchFamily="2" charset="2"/>
              <a:buChar char="Ø"/>
            </a:pPr>
            <a:r>
              <a:rPr kumimoji="1" lang="en-US"/>
              <a:t>anything from 10Mbps to Gbps</a:t>
            </a:r>
          </a:p>
          <a:p>
            <a:pPr eaLnBrk="1" hangingPunct="1">
              <a:buFont typeface="Wingdings" pitchFamily="2" charset="2"/>
              <a:buChar char="Ø"/>
            </a:pPr>
            <a:r>
              <a:rPr kumimoji="1" lang="en-US"/>
              <a:t>constant data rate using packet switching technique with multiple virtual circuits</a:t>
            </a:r>
          </a:p>
        </p:txBody>
      </p:sp>
      <p:pic>
        <p:nvPicPr>
          <p:cNvPr id="4" name="Picture 3"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en-US" dirty="0">
                <a:solidFill>
                  <a:srgbClr val="FF0000"/>
                </a:solidFill>
                <a:ea typeface="ＭＳ Ｐゴシック" charset="0"/>
              </a:rPr>
              <a:t>Packet Switching</a:t>
            </a:r>
          </a:p>
        </p:txBody>
      </p:sp>
      <p:sp>
        <p:nvSpPr>
          <p:cNvPr id="90115" name="Rectangle 3"/>
          <p:cNvSpPr>
            <a:spLocks noGrp="1" noChangeArrowheads="1"/>
          </p:cNvSpPr>
          <p:nvPr>
            <p:ph type="body" idx="1"/>
          </p:nvPr>
        </p:nvSpPr>
        <p:spPr>
          <a:xfrm>
            <a:off x="1028700" y="6019800"/>
            <a:ext cx="8115300" cy="838200"/>
          </a:xfrm>
        </p:spPr>
        <p:txBody>
          <a:bodyPr/>
          <a:lstStyle/>
          <a:p>
            <a:pPr algn="ctr">
              <a:buFontTx/>
              <a:buNone/>
            </a:pPr>
            <a:r>
              <a:rPr lang="en-US" sz="2800" dirty="0">
                <a:latin typeface="Calibri" pitchFamily="34" charset="0"/>
              </a:rPr>
              <a:t>A comparison of circuit switched and packet-switched networks.</a:t>
            </a:r>
          </a:p>
        </p:txBody>
      </p:sp>
      <p:pic>
        <p:nvPicPr>
          <p:cNvPr id="90116" name="Picture 4" descr="2-40"/>
          <p:cNvPicPr>
            <a:picLocks noChangeAspect="1" noChangeArrowheads="1"/>
          </p:cNvPicPr>
          <p:nvPr/>
        </p:nvPicPr>
        <p:blipFill>
          <a:blip r:embed="rId2"/>
          <a:srcRect/>
          <a:stretch>
            <a:fillRect/>
          </a:stretch>
        </p:blipFill>
        <p:spPr bwMode="auto">
          <a:xfrm>
            <a:off x="1641475" y="1700213"/>
            <a:ext cx="6810375" cy="3649662"/>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dirty="0">
                <a:solidFill>
                  <a:srgbClr val="FF0000"/>
                </a:solidFill>
                <a:ea typeface="ＭＳ Ｐゴシック" charset="0"/>
              </a:rPr>
              <a:t>The Mobile Telephone System</a:t>
            </a:r>
          </a:p>
        </p:txBody>
      </p:sp>
      <p:sp>
        <p:nvSpPr>
          <p:cNvPr id="91139" name="Rectangle 3"/>
          <p:cNvSpPr>
            <a:spLocks noGrp="1" noChangeArrowheads="1"/>
          </p:cNvSpPr>
          <p:nvPr>
            <p:ph type="body" idx="1"/>
          </p:nvPr>
        </p:nvSpPr>
        <p:spPr>
          <a:xfrm>
            <a:off x="1277938" y="2063750"/>
            <a:ext cx="7691437" cy="4502150"/>
          </a:xfrm>
        </p:spPr>
        <p:txBody>
          <a:bodyPr/>
          <a:lstStyle/>
          <a:p>
            <a:pPr>
              <a:buFontTx/>
              <a:buChar char="•"/>
            </a:pPr>
            <a:r>
              <a:rPr lang="en-US"/>
              <a:t>First-Generation Mobile Phones: </a:t>
            </a:r>
            <a:br>
              <a:rPr lang="en-US"/>
            </a:br>
            <a:r>
              <a:rPr lang="en-US"/>
              <a:t>Analog Voice</a:t>
            </a:r>
          </a:p>
          <a:p>
            <a:pPr>
              <a:buFontTx/>
              <a:buChar char="•"/>
            </a:pPr>
            <a:endParaRPr lang="en-US"/>
          </a:p>
          <a:p>
            <a:pPr>
              <a:buFontTx/>
              <a:buChar char="•"/>
            </a:pPr>
            <a:r>
              <a:rPr lang="en-US"/>
              <a:t>Second-Generation Mobile Phones: </a:t>
            </a:r>
            <a:br>
              <a:rPr lang="en-US"/>
            </a:br>
            <a:r>
              <a:rPr lang="en-US"/>
              <a:t>Digital Voice</a:t>
            </a:r>
          </a:p>
          <a:p>
            <a:pPr>
              <a:buFontTx/>
              <a:buChar char="•"/>
            </a:pPr>
            <a:endParaRPr lang="en-US"/>
          </a:p>
          <a:p>
            <a:pPr>
              <a:buFontTx/>
              <a:buChar char="•"/>
            </a:pPr>
            <a:r>
              <a:rPr lang="en-US"/>
              <a:t>Third-Generation Mobile Phones:</a:t>
            </a:r>
            <a:br>
              <a:rPr lang="en-US"/>
            </a:br>
            <a:r>
              <a:rPr lang="en-US"/>
              <a:t>Digital Voice and Data</a:t>
            </a:r>
          </a:p>
          <a:p>
            <a:pPr>
              <a:buFontTx/>
              <a:buChar char="•"/>
            </a:pPr>
            <a:endParaRPr lang="en-US"/>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dirty="0">
                <a:solidFill>
                  <a:srgbClr val="FF0000"/>
                </a:solidFill>
                <a:ea typeface="ＭＳ Ｐゴシック" charset="0"/>
              </a:rPr>
              <a:t>Advanced Mobile Phone System</a:t>
            </a:r>
          </a:p>
        </p:txBody>
      </p:sp>
      <p:sp>
        <p:nvSpPr>
          <p:cNvPr id="92163" name="Rectangle 3"/>
          <p:cNvSpPr>
            <a:spLocks noGrp="1" noChangeArrowheads="1"/>
          </p:cNvSpPr>
          <p:nvPr>
            <p:ph type="body" idx="1"/>
          </p:nvPr>
        </p:nvSpPr>
        <p:spPr>
          <a:xfrm>
            <a:off x="1027113" y="5578475"/>
            <a:ext cx="8116887" cy="974725"/>
          </a:xfrm>
        </p:spPr>
        <p:txBody>
          <a:bodyPr/>
          <a:lstStyle/>
          <a:p>
            <a:pPr>
              <a:buFontTx/>
              <a:buNone/>
            </a:pPr>
            <a:r>
              <a:rPr lang="en-US" sz="2800" dirty="0">
                <a:solidFill>
                  <a:srgbClr val="000000"/>
                </a:solidFill>
              </a:rPr>
              <a:t>(a) Frequencies are not reused in adjacent cells.</a:t>
            </a:r>
          </a:p>
          <a:p>
            <a:pPr>
              <a:buFontTx/>
              <a:buNone/>
            </a:pPr>
            <a:r>
              <a:rPr lang="en-US" sz="2800" dirty="0">
                <a:solidFill>
                  <a:srgbClr val="000000"/>
                </a:solidFill>
              </a:rPr>
              <a:t>(b) To </a:t>
            </a:r>
            <a:r>
              <a:rPr lang="en-US" sz="2800" dirty="0"/>
              <a:t>add more users, smaller cells can be used.</a:t>
            </a:r>
          </a:p>
        </p:txBody>
      </p:sp>
      <p:pic>
        <p:nvPicPr>
          <p:cNvPr id="92164" name="Picture 4" descr="2-41"/>
          <p:cNvPicPr>
            <a:picLocks noChangeAspect="1" noChangeArrowheads="1"/>
          </p:cNvPicPr>
          <p:nvPr/>
        </p:nvPicPr>
        <p:blipFill>
          <a:blip r:embed="rId2"/>
          <a:srcRect/>
          <a:stretch>
            <a:fillRect/>
          </a:stretch>
        </p:blipFill>
        <p:spPr bwMode="auto">
          <a:xfrm>
            <a:off x="2074863" y="1611313"/>
            <a:ext cx="6221412" cy="3624262"/>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dirty="0">
                <a:solidFill>
                  <a:srgbClr val="FF0000"/>
                </a:solidFill>
                <a:ea typeface="ＭＳ Ｐゴシック" charset="0"/>
              </a:rPr>
              <a:t>Channel Categories</a:t>
            </a:r>
          </a:p>
        </p:txBody>
      </p:sp>
      <p:sp>
        <p:nvSpPr>
          <p:cNvPr id="93187" name="Rectangle 3"/>
          <p:cNvSpPr>
            <a:spLocks noGrp="1" noChangeArrowheads="1"/>
          </p:cNvSpPr>
          <p:nvPr>
            <p:ph type="body" idx="1"/>
          </p:nvPr>
        </p:nvSpPr>
        <p:spPr>
          <a:xfrm>
            <a:off x="1195388" y="1804988"/>
            <a:ext cx="7669212" cy="4699000"/>
          </a:xfrm>
        </p:spPr>
        <p:txBody>
          <a:bodyPr/>
          <a:lstStyle/>
          <a:p>
            <a:pPr>
              <a:lnSpc>
                <a:spcPct val="80000"/>
              </a:lnSpc>
              <a:buFontTx/>
              <a:buNone/>
            </a:pPr>
            <a:r>
              <a:rPr lang="en-US" sz="2800"/>
              <a:t>The 832 channels are divided into four categories:</a:t>
            </a:r>
          </a:p>
          <a:p>
            <a:pPr>
              <a:lnSpc>
                <a:spcPct val="80000"/>
              </a:lnSpc>
              <a:buFontTx/>
              <a:buNone/>
            </a:pPr>
            <a:endParaRPr lang="en-US" sz="2800"/>
          </a:p>
          <a:p>
            <a:pPr>
              <a:lnSpc>
                <a:spcPct val="80000"/>
              </a:lnSpc>
              <a:buFontTx/>
              <a:buChar char="•"/>
            </a:pPr>
            <a:r>
              <a:rPr lang="en-US" sz="2800"/>
              <a:t>Control (base to mobile) to manage the system</a:t>
            </a:r>
          </a:p>
          <a:p>
            <a:pPr>
              <a:lnSpc>
                <a:spcPct val="80000"/>
              </a:lnSpc>
              <a:buFontTx/>
              <a:buChar char="•"/>
            </a:pPr>
            <a:endParaRPr lang="en-US" sz="2800"/>
          </a:p>
          <a:p>
            <a:pPr>
              <a:lnSpc>
                <a:spcPct val="80000"/>
              </a:lnSpc>
              <a:buFontTx/>
              <a:buChar char="•"/>
            </a:pPr>
            <a:r>
              <a:rPr lang="en-US" sz="2800"/>
              <a:t>Paging (base to mobile) to alert users to calls for them</a:t>
            </a:r>
          </a:p>
          <a:p>
            <a:pPr>
              <a:lnSpc>
                <a:spcPct val="80000"/>
              </a:lnSpc>
              <a:buFontTx/>
              <a:buChar char="•"/>
            </a:pPr>
            <a:endParaRPr lang="en-US" sz="2800"/>
          </a:p>
          <a:p>
            <a:pPr>
              <a:lnSpc>
                <a:spcPct val="80000"/>
              </a:lnSpc>
              <a:buFontTx/>
              <a:buChar char="•"/>
            </a:pPr>
            <a:r>
              <a:rPr lang="en-US" sz="2800"/>
              <a:t>Access (bidirectional) for call setup and channel assignment</a:t>
            </a:r>
          </a:p>
          <a:p>
            <a:pPr>
              <a:lnSpc>
                <a:spcPct val="80000"/>
              </a:lnSpc>
              <a:buFontTx/>
              <a:buChar char="•"/>
            </a:pPr>
            <a:endParaRPr lang="en-US" sz="2800"/>
          </a:p>
          <a:p>
            <a:pPr>
              <a:lnSpc>
                <a:spcPct val="80000"/>
              </a:lnSpc>
              <a:buFontTx/>
              <a:buChar char="•"/>
            </a:pPr>
            <a:r>
              <a:rPr lang="en-US" sz="2800"/>
              <a:t>Data (bidirectional) for voice, fax, or data</a:t>
            </a:r>
          </a:p>
          <a:p>
            <a:pPr>
              <a:lnSpc>
                <a:spcPct val="80000"/>
              </a:lnSpc>
              <a:buFontTx/>
              <a:buChar char="•"/>
            </a:pPr>
            <a:endParaRPr lang="en-US" sz="2800"/>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992438" y="277813"/>
            <a:ext cx="4249737" cy="1139825"/>
          </a:xfrm>
        </p:spPr>
        <p:txBody>
          <a:bodyPr/>
          <a:lstStyle/>
          <a:p>
            <a:pPr>
              <a:defRPr/>
            </a:pPr>
            <a:r>
              <a:rPr kumimoji="1" lang="en-US" dirty="0">
                <a:solidFill>
                  <a:srgbClr val="FF0000"/>
                </a:solidFill>
                <a:ea typeface="ＭＳ Ｐゴシック" charset="0"/>
              </a:rPr>
              <a:t>Periodic Signals</a:t>
            </a:r>
          </a:p>
        </p:txBody>
      </p:sp>
      <p:pic>
        <p:nvPicPr>
          <p:cNvPr id="22531" name="Picture 4"/>
          <p:cNvPicPr preferRelativeResize="0">
            <a:picLocks noChangeAspect="1" noChangeArrowheads="1"/>
          </p:cNvPicPr>
          <p:nvPr/>
        </p:nvPicPr>
        <p:blipFill>
          <a:blip r:embed="rId3"/>
          <a:srcRect b="9688"/>
          <a:stretch>
            <a:fillRect/>
          </a:stretch>
        </p:blipFill>
        <p:spPr bwMode="auto">
          <a:xfrm>
            <a:off x="2398713" y="1919288"/>
            <a:ext cx="4843462" cy="4721225"/>
          </a:xfrm>
          <a:prstGeom prst="rect">
            <a:avLst/>
          </a:prstGeom>
          <a:noFill/>
          <a:ln w="9525">
            <a:noFill/>
            <a:miter lim="800000"/>
            <a:headEnd/>
            <a:tailEnd/>
          </a:ln>
        </p:spPr>
      </p:pic>
      <p:pic>
        <p:nvPicPr>
          <p:cNvPr id="6" name="Picture 5"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65250" y="0"/>
            <a:ext cx="7778750" cy="1268413"/>
          </a:xfrm>
        </p:spPr>
        <p:txBody>
          <a:bodyPr>
            <a:normAutofit fontScale="90000"/>
          </a:bodyPr>
          <a:lstStyle/>
          <a:p>
            <a:pPr>
              <a:defRPr/>
            </a:pPr>
            <a:r>
              <a:rPr lang="en-US" sz="4000" dirty="0">
                <a:solidFill>
                  <a:srgbClr val="FF0000"/>
                </a:solidFill>
                <a:ea typeface="ＭＳ Ｐゴシック" charset="0"/>
              </a:rPr>
              <a:t>D-AMPS </a:t>
            </a:r>
            <a:br>
              <a:rPr lang="en-US" sz="4000" dirty="0">
                <a:solidFill>
                  <a:srgbClr val="FF0000"/>
                </a:solidFill>
                <a:ea typeface="ＭＳ Ｐゴシック" charset="0"/>
              </a:rPr>
            </a:br>
            <a:r>
              <a:rPr lang="en-US" sz="4000" dirty="0">
                <a:solidFill>
                  <a:srgbClr val="FF0000"/>
                </a:solidFill>
                <a:ea typeface="ＭＳ Ｐゴシック" charset="0"/>
              </a:rPr>
              <a:t>Digital Advanced Mobile Phone System</a:t>
            </a:r>
          </a:p>
        </p:txBody>
      </p:sp>
      <p:sp>
        <p:nvSpPr>
          <p:cNvPr id="94211" name="Rectangle 3"/>
          <p:cNvSpPr>
            <a:spLocks noGrp="1" noChangeArrowheads="1"/>
          </p:cNvSpPr>
          <p:nvPr>
            <p:ph type="body" idx="1"/>
          </p:nvPr>
        </p:nvSpPr>
        <p:spPr>
          <a:xfrm>
            <a:off x="1365250" y="5807075"/>
            <a:ext cx="7778750" cy="1050925"/>
          </a:xfrm>
        </p:spPr>
        <p:txBody>
          <a:bodyPr/>
          <a:lstStyle/>
          <a:p>
            <a:pPr>
              <a:buFontTx/>
              <a:buNone/>
            </a:pPr>
            <a:r>
              <a:rPr lang="en-US" sz="2800" dirty="0">
                <a:solidFill>
                  <a:srgbClr val="000000"/>
                </a:solidFill>
              </a:rPr>
              <a:t>(a) A D-AMPS channel with three users.</a:t>
            </a:r>
          </a:p>
          <a:p>
            <a:pPr>
              <a:buFontTx/>
              <a:buNone/>
            </a:pPr>
            <a:r>
              <a:rPr lang="en-US" sz="2800" dirty="0">
                <a:solidFill>
                  <a:srgbClr val="000000"/>
                </a:solidFill>
              </a:rPr>
              <a:t>(b) A D-AMPS </a:t>
            </a:r>
            <a:r>
              <a:rPr lang="en-US" sz="2800" dirty="0"/>
              <a:t>channel with six users.</a:t>
            </a:r>
          </a:p>
        </p:txBody>
      </p:sp>
      <p:pic>
        <p:nvPicPr>
          <p:cNvPr id="94212" name="Picture 4" descr="2-42"/>
          <p:cNvPicPr>
            <a:picLocks noChangeAspect="1" noChangeArrowheads="1"/>
          </p:cNvPicPr>
          <p:nvPr/>
        </p:nvPicPr>
        <p:blipFill>
          <a:blip r:embed="rId2"/>
          <a:srcRect/>
          <a:stretch>
            <a:fillRect/>
          </a:stretch>
        </p:blipFill>
        <p:spPr bwMode="auto">
          <a:xfrm>
            <a:off x="1149350" y="1984375"/>
            <a:ext cx="7626350" cy="297497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71575" y="211138"/>
            <a:ext cx="7762875" cy="1143000"/>
          </a:xfrm>
        </p:spPr>
        <p:txBody>
          <a:bodyPr/>
          <a:lstStyle/>
          <a:p>
            <a:pPr>
              <a:defRPr/>
            </a:pPr>
            <a:r>
              <a:rPr lang="en-US" sz="2800" dirty="0">
                <a:solidFill>
                  <a:srgbClr val="FF0000"/>
                </a:solidFill>
                <a:ea typeface="ＭＳ Ｐゴシック" charset="0"/>
              </a:rPr>
              <a:t>GSM</a:t>
            </a:r>
            <a:br>
              <a:rPr lang="en-US" sz="2800" dirty="0">
                <a:solidFill>
                  <a:srgbClr val="FF0000"/>
                </a:solidFill>
                <a:ea typeface="ＭＳ Ｐゴシック" charset="0"/>
              </a:rPr>
            </a:br>
            <a:r>
              <a:rPr lang="en-US" sz="2800" dirty="0">
                <a:solidFill>
                  <a:srgbClr val="FF0000"/>
                </a:solidFill>
                <a:ea typeface="ＭＳ Ｐゴシック" charset="0"/>
              </a:rPr>
              <a:t>Global System for Mobile Communications</a:t>
            </a:r>
          </a:p>
        </p:txBody>
      </p:sp>
      <p:sp>
        <p:nvSpPr>
          <p:cNvPr id="95235" name="Rectangle 3"/>
          <p:cNvSpPr>
            <a:spLocks noGrp="1" noChangeArrowheads="1"/>
          </p:cNvSpPr>
          <p:nvPr>
            <p:ph type="body" idx="1"/>
          </p:nvPr>
        </p:nvSpPr>
        <p:spPr>
          <a:xfrm>
            <a:off x="1352550" y="5715000"/>
            <a:ext cx="6702425" cy="838200"/>
          </a:xfrm>
        </p:spPr>
        <p:txBody>
          <a:bodyPr/>
          <a:lstStyle/>
          <a:p>
            <a:pPr algn="ctr">
              <a:buFontTx/>
              <a:buNone/>
            </a:pPr>
            <a:r>
              <a:rPr lang="en-US" sz="2800"/>
              <a:t>GSM uses 124 frequency channels, each of which uses an eight-slot TDM system</a:t>
            </a:r>
          </a:p>
        </p:txBody>
      </p:sp>
      <p:pic>
        <p:nvPicPr>
          <p:cNvPr id="95236" name="Picture 4" descr="2-43"/>
          <p:cNvPicPr>
            <a:picLocks noChangeAspect="1" noChangeArrowheads="1"/>
          </p:cNvPicPr>
          <p:nvPr/>
        </p:nvPicPr>
        <p:blipFill>
          <a:blip r:embed="rId2"/>
          <a:srcRect/>
          <a:stretch>
            <a:fillRect/>
          </a:stretch>
        </p:blipFill>
        <p:spPr bwMode="auto">
          <a:xfrm>
            <a:off x="1171575" y="1981200"/>
            <a:ext cx="7585075" cy="3324225"/>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defRPr/>
            </a:pPr>
            <a:r>
              <a:rPr lang="en-US" dirty="0">
                <a:solidFill>
                  <a:srgbClr val="FF0000"/>
                </a:solidFill>
                <a:ea typeface="ＭＳ Ｐゴシック" charset="0"/>
              </a:rPr>
              <a:t>GSM (2)</a:t>
            </a:r>
          </a:p>
        </p:txBody>
      </p:sp>
      <p:sp>
        <p:nvSpPr>
          <p:cNvPr id="96259" name="Rectangle 3"/>
          <p:cNvSpPr>
            <a:spLocks noGrp="1" noChangeArrowheads="1"/>
          </p:cNvSpPr>
          <p:nvPr>
            <p:ph type="body" idx="1"/>
          </p:nvPr>
        </p:nvSpPr>
        <p:spPr/>
        <p:txBody>
          <a:bodyPr/>
          <a:lstStyle/>
          <a:p>
            <a:pPr algn="ctr">
              <a:buFontTx/>
              <a:buNone/>
            </a:pPr>
            <a:r>
              <a:rPr lang="en-US" sz="2800"/>
              <a:t>A portion of the GSM framing structure</a:t>
            </a:r>
            <a:r>
              <a:rPr lang="en-US"/>
              <a:t>.</a:t>
            </a:r>
          </a:p>
        </p:txBody>
      </p:sp>
      <p:pic>
        <p:nvPicPr>
          <p:cNvPr id="96260" name="Picture 4" descr="2-44"/>
          <p:cNvPicPr>
            <a:picLocks noChangeAspect="1" noChangeArrowheads="1"/>
          </p:cNvPicPr>
          <p:nvPr/>
        </p:nvPicPr>
        <p:blipFill>
          <a:blip r:embed="rId2"/>
          <a:srcRect/>
          <a:stretch>
            <a:fillRect/>
          </a:stretch>
        </p:blipFill>
        <p:spPr bwMode="auto">
          <a:xfrm>
            <a:off x="1198563" y="2419350"/>
            <a:ext cx="7253287" cy="3829050"/>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sz="3200" dirty="0">
                <a:solidFill>
                  <a:srgbClr val="FF0000"/>
                </a:solidFill>
                <a:ea typeface="ＭＳ Ｐゴシック" charset="0"/>
              </a:rPr>
              <a:t>CDMA – Code Division Multiple Access</a:t>
            </a:r>
          </a:p>
        </p:txBody>
      </p:sp>
      <p:sp>
        <p:nvSpPr>
          <p:cNvPr id="97283" name="Rectangle 3"/>
          <p:cNvSpPr>
            <a:spLocks noGrp="1" noChangeArrowheads="1"/>
          </p:cNvSpPr>
          <p:nvPr>
            <p:ph type="body" idx="1"/>
          </p:nvPr>
        </p:nvSpPr>
        <p:spPr>
          <a:xfrm>
            <a:off x="1241425" y="5418138"/>
            <a:ext cx="7377113" cy="1439862"/>
          </a:xfrm>
        </p:spPr>
        <p:txBody>
          <a:bodyPr/>
          <a:lstStyle/>
          <a:p>
            <a:pPr>
              <a:lnSpc>
                <a:spcPct val="70000"/>
              </a:lnSpc>
              <a:buFontTx/>
              <a:buNone/>
            </a:pPr>
            <a:r>
              <a:rPr lang="en-US" sz="2400" dirty="0">
                <a:solidFill>
                  <a:srgbClr val="000000"/>
                </a:solidFill>
              </a:rPr>
              <a:t>(a) Binary chip sequences for four stations</a:t>
            </a:r>
          </a:p>
          <a:p>
            <a:pPr>
              <a:lnSpc>
                <a:spcPct val="70000"/>
              </a:lnSpc>
              <a:buFontTx/>
              <a:buNone/>
            </a:pPr>
            <a:r>
              <a:rPr lang="en-US" sz="2400" dirty="0">
                <a:solidFill>
                  <a:srgbClr val="000000"/>
                </a:solidFill>
              </a:rPr>
              <a:t>(b) Bipolar chip sequences </a:t>
            </a:r>
          </a:p>
          <a:p>
            <a:pPr>
              <a:lnSpc>
                <a:spcPct val="70000"/>
              </a:lnSpc>
              <a:buFontTx/>
              <a:buNone/>
            </a:pPr>
            <a:r>
              <a:rPr lang="en-US" sz="2400" dirty="0">
                <a:solidFill>
                  <a:srgbClr val="000000"/>
                </a:solidFill>
              </a:rPr>
              <a:t>(c) Six examples of transmissions</a:t>
            </a:r>
          </a:p>
          <a:p>
            <a:pPr>
              <a:lnSpc>
                <a:spcPct val="70000"/>
              </a:lnSpc>
              <a:buFontTx/>
              <a:buNone/>
            </a:pPr>
            <a:r>
              <a:rPr lang="en-US" sz="2400" dirty="0">
                <a:solidFill>
                  <a:srgbClr val="000000"/>
                </a:solidFill>
              </a:rPr>
              <a:t>(d) </a:t>
            </a:r>
            <a:r>
              <a:rPr lang="en-US" sz="2400" dirty="0"/>
              <a:t>Recovery of station C’s signal</a:t>
            </a:r>
          </a:p>
        </p:txBody>
      </p:sp>
      <p:pic>
        <p:nvPicPr>
          <p:cNvPr id="97284" name="Picture 7" descr="D:\2-45.jpg"/>
          <p:cNvPicPr>
            <a:picLocks noChangeAspect="1" noChangeArrowheads="1"/>
          </p:cNvPicPr>
          <p:nvPr/>
        </p:nvPicPr>
        <p:blipFill>
          <a:blip r:embed="rId3"/>
          <a:srcRect/>
          <a:stretch>
            <a:fillRect/>
          </a:stretch>
        </p:blipFill>
        <p:spPr bwMode="auto">
          <a:xfrm>
            <a:off x="2635250" y="1385888"/>
            <a:ext cx="4445000" cy="403225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sz="3200" dirty="0">
                <a:solidFill>
                  <a:srgbClr val="FF0000"/>
                </a:solidFill>
                <a:ea typeface="ＭＳ Ｐゴシック" charset="0"/>
              </a:rPr>
              <a:t>Third-Generation Mobile Phones:</a:t>
            </a:r>
            <a:br>
              <a:rPr lang="en-US" sz="3200" dirty="0">
                <a:solidFill>
                  <a:srgbClr val="FF0000"/>
                </a:solidFill>
                <a:ea typeface="ＭＳ Ｐゴシック" charset="0"/>
              </a:rPr>
            </a:br>
            <a:r>
              <a:rPr lang="en-US" sz="3200" dirty="0">
                <a:solidFill>
                  <a:srgbClr val="FF0000"/>
                </a:solidFill>
                <a:ea typeface="ＭＳ Ｐゴシック" charset="0"/>
              </a:rPr>
              <a:t>Digital Voice and Data</a:t>
            </a:r>
          </a:p>
        </p:txBody>
      </p:sp>
      <p:sp>
        <p:nvSpPr>
          <p:cNvPr id="98307" name="Rectangle 3"/>
          <p:cNvSpPr>
            <a:spLocks noGrp="1" noChangeArrowheads="1"/>
          </p:cNvSpPr>
          <p:nvPr>
            <p:ph type="body" idx="1"/>
          </p:nvPr>
        </p:nvSpPr>
        <p:spPr>
          <a:xfrm>
            <a:off x="1149350" y="2390775"/>
            <a:ext cx="7994650" cy="4162425"/>
          </a:xfrm>
        </p:spPr>
        <p:txBody>
          <a:bodyPr/>
          <a:lstStyle/>
          <a:p>
            <a:pPr>
              <a:buFontTx/>
              <a:buNone/>
            </a:pPr>
            <a:r>
              <a:rPr lang="en-US"/>
              <a:t>Basic services an IMT-2000 network should provide</a:t>
            </a:r>
          </a:p>
          <a:p>
            <a:pPr>
              <a:buFontTx/>
              <a:buNone/>
            </a:pPr>
            <a:endParaRPr lang="en-US"/>
          </a:p>
          <a:p>
            <a:pPr>
              <a:buFontTx/>
              <a:buChar char="•"/>
            </a:pPr>
            <a:r>
              <a:rPr lang="en-US"/>
              <a:t>High-quality voice transmission</a:t>
            </a:r>
          </a:p>
          <a:p>
            <a:pPr>
              <a:buFontTx/>
              <a:buChar char="•"/>
            </a:pPr>
            <a:r>
              <a:rPr lang="en-US"/>
              <a:t>Messaging (replace e-mail, fax, SMS, chat, etc.)</a:t>
            </a:r>
          </a:p>
          <a:p>
            <a:pPr>
              <a:buFontTx/>
              <a:buChar char="•"/>
            </a:pPr>
            <a:r>
              <a:rPr lang="en-US"/>
              <a:t>Multimedia (music, videos, films, TV, etc.)</a:t>
            </a:r>
          </a:p>
          <a:p>
            <a:pPr>
              <a:buFontTx/>
              <a:buChar char="•"/>
            </a:pPr>
            <a:r>
              <a:rPr lang="en-US"/>
              <a:t>Internet access (web surfing, w/multimedia.)</a:t>
            </a:r>
          </a:p>
        </p:txBody>
      </p:sp>
      <p:pic>
        <p:nvPicPr>
          <p:cNvPr id="4" name="Picture 3" descr="C:\Users\HP\AppData\Local\Temp\NTNU_LOGO_New.jpg"/>
          <p:cNvPicPr/>
          <p:nvPr/>
        </p:nvPicPr>
        <p:blipFill>
          <a:blip r:embed="rId2"/>
          <a:srcRect/>
          <a:stretch>
            <a:fillRect/>
          </a:stretch>
        </p:blipFill>
        <p:spPr bwMode="auto">
          <a:xfrm>
            <a:off x="0" y="-1"/>
            <a:ext cx="998538" cy="1069145"/>
          </a:xfrm>
          <a:prstGeom prst="rect">
            <a:avLst/>
          </a:prstGeom>
          <a:noFill/>
          <a:ln w="9525">
            <a:noFill/>
            <a:miter lim="800000"/>
            <a:headEnd/>
            <a:tailEnd/>
          </a:ln>
        </p:spPr>
      </p:pic>
      <p:sp>
        <p:nvSpPr>
          <p:cNvPr id="7" name="TextBox 6"/>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98538" y="0"/>
            <a:ext cx="7935912" cy="1069144"/>
          </a:xfrm>
        </p:spPr>
        <p:txBody>
          <a:bodyPr/>
          <a:lstStyle/>
          <a:p>
            <a:pPr algn="ctr">
              <a:defRPr/>
            </a:pPr>
            <a:r>
              <a:rPr lang="en-US" dirty="0">
                <a:solidFill>
                  <a:srgbClr val="C00000"/>
                </a:solidFill>
                <a:ea typeface="ＭＳ Ｐゴシック" charset="0"/>
              </a:rPr>
              <a:t>Spectrum Allocation</a:t>
            </a:r>
          </a:p>
        </p:txBody>
      </p:sp>
      <p:sp>
        <p:nvSpPr>
          <p:cNvPr id="99331" name="Rectangle 3"/>
          <p:cNvSpPr>
            <a:spLocks noGrp="1" noChangeArrowheads="1"/>
          </p:cNvSpPr>
          <p:nvPr>
            <p:ph type="body" idx="1"/>
          </p:nvPr>
        </p:nvSpPr>
        <p:spPr>
          <a:xfrm>
            <a:off x="1428750" y="5715000"/>
            <a:ext cx="6626225" cy="838200"/>
          </a:xfrm>
        </p:spPr>
        <p:txBody>
          <a:bodyPr/>
          <a:lstStyle/>
          <a:p>
            <a:pPr algn="ctr">
              <a:buFontTx/>
              <a:buNone/>
            </a:pPr>
            <a:r>
              <a:rPr lang="en-US"/>
              <a:t>Frequency allocation in a typical cable TV system used for Internet access</a:t>
            </a:r>
          </a:p>
        </p:txBody>
      </p:sp>
      <p:pic>
        <p:nvPicPr>
          <p:cNvPr id="99332" name="Picture 4" descr="2-48"/>
          <p:cNvPicPr>
            <a:picLocks noChangeAspect="1" noChangeArrowheads="1"/>
          </p:cNvPicPr>
          <p:nvPr/>
        </p:nvPicPr>
        <p:blipFill>
          <a:blip r:embed="rId2"/>
          <a:srcRect/>
          <a:stretch>
            <a:fillRect/>
          </a:stretch>
        </p:blipFill>
        <p:spPr bwMode="auto">
          <a:xfrm>
            <a:off x="1428750" y="2743200"/>
            <a:ext cx="7273925" cy="2560638"/>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98538" y="0"/>
            <a:ext cx="7499350" cy="1069144"/>
          </a:xfrm>
        </p:spPr>
        <p:txBody>
          <a:bodyPr/>
          <a:lstStyle/>
          <a:p>
            <a:pPr algn="ctr">
              <a:defRPr/>
            </a:pPr>
            <a:r>
              <a:rPr lang="en-US" dirty="0">
                <a:solidFill>
                  <a:srgbClr val="FF0000"/>
                </a:solidFill>
                <a:ea typeface="ＭＳ Ｐゴシック" charset="0"/>
              </a:rPr>
              <a:t>Cable Modems</a:t>
            </a:r>
          </a:p>
        </p:txBody>
      </p:sp>
      <p:sp>
        <p:nvSpPr>
          <p:cNvPr id="100355" name="Rectangle 3"/>
          <p:cNvSpPr>
            <a:spLocks noGrp="1" noChangeArrowheads="1"/>
          </p:cNvSpPr>
          <p:nvPr>
            <p:ph type="body" idx="1"/>
          </p:nvPr>
        </p:nvSpPr>
        <p:spPr>
          <a:xfrm>
            <a:off x="1303338" y="5715000"/>
            <a:ext cx="6450012" cy="838200"/>
          </a:xfrm>
        </p:spPr>
        <p:txBody>
          <a:bodyPr/>
          <a:lstStyle/>
          <a:p>
            <a:pPr algn="ctr">
              <a:buFontTx/>
              <a:buNone/>
            </a:pPr>
            <a:r>
              <a:rPr lang="en-US"/>
              <a:t>Typical details of the upstream and downstream channels in North America.</a:t>
            </a:r>
          </a:p>
        </p:txBody>
      </p:sp>
      <p:pic>
        <p:nvPicPr>
          <p:cNvPr id="100356" name="Picture 4" descr="2-49"/>
          <p:cNvPicPr>
            <a:picLocks noChangeAspect="1" noChangeArrowheads="1"/>
          </p:cNvPicPr>
          <p:nvPr/>
        </p:nvPicPr>
        <p:blipFill>
          <a:blip r:embed="rId2"/>
          <a:srcRect/>
          <a:stretch>
            <a:fillRect/>
          </a:stretch>
        </p:blipFill>
        <p:spPr bwMode="auto">
          <a:xfrm>
            <a:off x="1804988" y="1997075"/>
            <a:ext cx="6940550" cy="2624138"/>
          </a:xfrm>
          <a:prstGeom prst="rect">
            <a:avLst/>
          </a:prstGeom>
          <a:noFill/>
          <a:ln w="9525">
            <a:noFill/>
            <a:miter lim="800000"/>
            <a:headEnd/>
            <a:tailEnd/>
          </a:ln>
        </p:spPr>
      </p:pic>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8" name="TextBox 7"/>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defRPr/>
            </a:pPr>
            <a:r>
              <a:rPr kumimoji="1" lang="en-US" dirty="0">
                <a:solidFill>
                  <a:srgbClr val="FF0000"/>
                </a:solidFill>
                <a:ea typeface="ＭＳ Ｐゴシック" charset="0"/>
              </a:rPr>
              <a:t>Wireless Transmission Frequencies</a:t>
            </a:r>
          </a:p>
        </p:txBody>
      </p:sp>
      <p:sp>
        <p:nvSpPr>
          <p:cNvPr id="101379" name="Rectangle 3"/>
          <p:cNvSpPr>
            <a:spLocks noGrp="1" noChangeArrowheads="1"/>
          </p:cNvSpPr>
          <p:nvPr>
            <p:ph type="body" idx="1"/>
          </p:nvPr>
        </p:nvSpPr>
        <p:spPr>
          <a:xfrm>
            <a:off x="1435100" y="1933575"/>
            <a:ext cx="7499350" cy="4314825"/>
          </a:xfrm>
        </p:spPr>
        <p:txBody>
          <a:bodyPr/>
          <a:lstStyle/>
          <a:p>
            <a:pPr eaLnBrk="1" hangingPunct="1">
              <a:lnSpc>
                <a:spcPct val="90000"/>
              </a:lnSpc>
              <a:buFont typeface="Wingdings" pitchFamily="2" charset="2"/>
              <a:buChar char="Ø"/>
            </a:pPr>
            <a:r>
              <a:rPr kumimoji="1" lang="en-US" sz="2800"/>
              <a:t>2GHz to 40GHz</a:t>
            </a:r>
          </a:p>
          <a:p>
            <a:pPr lvl="1" eaLnBrk="1" hangingPunct="1">
              <a:lnSpc>
                <a:spcPct val="90000"/>
              </a:lnSpc>
              <a:buFont typeface="Wingdings" pitchFamily="2" charset="2"/>
              <a:buChar char="l"/>
            </a:pPr>
            <a:r>
              <a:rPr kumimoji="1" lang="en-US" sz="2400"/>
              <a:t>microwave</a:t>
            </a:r>
          </a:p>
          <a:p>
            <a:pPr lvl="1" eaLnBrk="1" hangingPunct="1">
              <a:lnSpc>
                <a:spcPct val="90000"/>
              </a:lnSpc>
              <a:buFont typeface="Wingdings" pitchFamily="2" charset="2"/>
              <a:buChar char="l"/>
            </a:pPr>
            <a:r>
              <a:rPr kumimoji="1" lang="en-US" sz="2400"/>
              <a:t>highly directional</a:t>
            </a:r>
          </a:p>
          <a:p>
            <a:pPr lvl="1" eaLnBrk="1" hangingPunct="1">
              <a:lnSpc>
                <a:spcPct val="90000"/>
              </a:lnSpc>
              <a:buFont typeface="Wingdings" pitchFamily="2" charset="2"/>
              <a:buChar char="l"/>
            </a:pPr>
            <a:r>
              <a:rPr kumimoji="1" lang="en-US" sz="2400"/>
              <a:t>point to point</a:t>
            </a:r>
          </a:p>
          <a:p>
            <a:pPr lvl="1" eaLnBrk="1" hangingPunct="1">
              <a:lnSpc>
                <a:spcPct val="90000"/>
              </a:lnSpc>
              <a:buFont typeface="Wingdings" pitchFamily="2" charset="2"/>
              <a:buChar char="l"/>
            </a:pPr>
            <a:r>
              <a:rPr kumimoji="1" lang="en-US" sz="2400"/>
              <a:t>satellite</a:t>
            </a:r>
          </a:p>
          <a:p>
            <a:pPr eaLnBrk="1" hangingPunct="1">
              <a:lnSpc>
                <a:spcPct val="90000"/>
              </a:lnSpc>
              <a:buFont typeface="Wingdings" pitchFamily="2" charset="2"/>
              <a:buChar char="Ø"/>
            </a:pPr>
            <a:r>
              <a:rPr kumimoji="1" lang="en-US" sz="2800"/>
              <a:t>30MHz to 1GHz</a:t>
            </a:r>
          </a:p>
          <a:p>
            <a:pPr lvl="1" eaLnBrk="1" hangingPunct="1">
              <a:lnSpc>
                <a:spcPct val="90000"/>
              </a:lnSpc>
              <a:buFont typeface="Wingdings" pitchFamily="2" charset="2"/>
              <a:buChar char="l"/>
            </a:pPr>
            <a:r>
              <a:rPr kumimoji="1" lang="en-US" sz="2400"/>
              <a:t>omnidirectional</a:t>
            </a:r>
          </a:p>
          <a:p>
            <a:pPr lvl="1" eaLnBrk="1" hangingPunct="1">
              <a:lnSpc>
                <a:spcPct val="90000"/>
              </a:lnSpc>
              <a:buFont typeface="Wingdings" pitchFamily="2" charset="2"/>
              <a:buChar char="l"/>
            </a:pPr>
            <a:r>
              <a:rPr kumimoji="1" lang="en-US" sz="2400"/>
              <a:t>broadcast radio</a:t>
            </a:r>
          </a:p>
          <a:p>
            <a:pPr eaLnBrk="1" hangingPunct="1">
              <a:lnSpc>
                <a:spcPct val="90000"/>
              </a:lnSpc>
              <a:buFont typeface="Wingdings" pitchFamily="2" charset="2"/>
              <a:buChar char="Ø"/>
            </a:pPr>
            <a:r>
              <a:rPr kumimoji="1" lang="en-US" sz="2800"/>
              <a:t>3 x 10</a:t>
            </a:r>
            <a:r>
              <a:rPr kumimoji="1" lang="en-US" sz="2800" baseline="30000"/>
              <a:t>11</a:t>
            </a:r>
            <a:r>
              <a:rPr kumimoji="1" lang="en-US" sz="2800"/>
              <a:t> to 2 x 10</a:t>
            </a:r>
            <a:r>
              <a:rPr kumimoji="1" lang="en-US" sz="2800" baseline="30000"/>
              <a:t>14</a:t>
            </a:r>
            <a:endParaRPr kumimoji="1" lang="en-US" sz="2800"/>
          </a:p>
          <a:p>
            <a:pPr lvl="1" eaLnBrk="1" hangingPunct="1">
              <a:lnSpc>
                <a:spcPct val="90000"/>
              </a:lnSpc>
              <a:buFont typeface="Wingdings" pitchFamily="2" charset="2"/>
              <a:buChar char="l"/>
            </a:pPr>
            <a:r>
              <a:rPr kumimoji="1" lang="en-US" sz="2400"/>
              <a:t>infrared</a:t>
            </a:r>
          </a:p>
          <a:p>
            <a:pPr lvl="1" eaLnBrk="1" hangingPunct="1">
              <a:lnSpc>
                <a:spcPct val="90000"/>
              </a:lnSpc>
              <a:buFont typeface="Wingdings" pitchFamily="2" charset="2"/>
              <a:buChar char="l"/>
            </a:pPr>
            <a:r>
              <a:rPr kumimoji="1" lang="en-US" sz="2400"/>
              <a:t>local</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Antennas</a:t>
            </a:r>
          </a:p>
        </p:txBody>
      </p:sp>
      <p:sp>
        <p:nvSpPr>
          <p:cNvPr id="102403" name="Rectangle 3"/>
          <p:cNvSpPr>
            <a:spLocks noGrp="1" noChangeArrowheads="1"/>
          </p:cNvSpPr>
          <p:nvPr>
            <p:ph type="body" idx="1"/>
          </p:nvPr>
        </p:nvSpPr>
        <p:spPr>
          <a:xfrm>
            <a:off x="1435100" y="1371600"/>
            <a:ext cx="7251700" cy="5334000"/>
          </a:xfrm>
        </p:spPr>
        <p:txBody>
          <a:bodyPr/>
          <a:lstStyle/>
          <a:p>
            <a:pPr eaLnBrk="1" hangingPunct="1">
              <a:buFont typeface="Wingdings" pitchFamily="2" charset="2"/>
              <a:buChar char="Ø"/>
            </a:pPr>
            <a:r>
              <a:rPr kumimoji="1" lang="en-GB" sz="2800"/>
              <a:t>electrical conductor used to radiate or collect electromagnetic energy</a:t>
            </a:r>
          </a:p>
          <a:p>
            <a:pPr eaLnBrk="1" hangingPunct="1">
              <a:buFont typeface="Wingdings" pitchFamily="2" charset="2"/>
              <a:buChar char="Ø"/>
            </a:pPr>
            <a:r>
              <a:rPr kumimoji="1" lang="en-GB" sz="2800"/>
              <a:t>transmission antenna</a:t>
            </a:r>
          </a:p>
          <a:p>
            <a:pPr lvl="1" eaLnBrk="1" hangingPunct="1">
              <a:buFont typeface="Wingdings" pitchFamily="2" charset="2"/>
              <a:buChar char="l"/>
            </a:pPr>
            <a:r>
              <a:rPr kumimoji="1" lang="en-GB" sz="2400"/>
              <a:t>radio frequency energy from transmitter</a:t>
            </a:r>
          </a:p>
          <a:p>
            <a:pPr lvl="1" eaLnBrk="1" hangingPunct="1">
              <a:buFont typeface="Wingdings" pitchFamily="2" charset="2"/>
              <a:buChar char="l"/>
            </a:pPr>
            <a:r>
              <a:rPr kumimoji="1" lang="en-GB" sz="2400"/>
              <a:t>converted to electromagnetic energy byy antenna</a:t>
            </a:r>
          </a:p>
          <a:p>
            <a:pPr lvl="1" eaLnBrk="1" hangingPunct="1">
              <a:buFont typeface="Wingdings" pitchFamily="2" charset="2"/>
              <a:buChar char="l"/>
            </a:pPr>
            <a:r>
              <a:rPr kumimoji="1" lang="en-GB" sz="2400"/>
              <a:t>radiated into surrounding environment</a:t>
            </a:r>
          </a:p>
          <a:p>
            <a:pPr eaLnBrk="1" hangingPunct="1">
              <a:buFont typeface="Wingdings" pitchFamily="2" charset="2"/>
              <a:buChar char="Ø"/>
            </a:pPr>
            <a:r>
              <a:rPr kumimoji="1" lang="en-GB" sz="2800"/>
              <a:t>reception antenna</a:t>
            </a:r>
          </a:p>
          <a:p>
            <a:pPr lvl="1" eaLnBrk="1" hangingPunct="1">
              <a:buFont typeface="Wingdings" pitchFamily="2" charset="2"/>
              <a:buChar char="l"/>
            </a:pPr>
            <a:r>
              <a:rPr kumimoji="1" lang="en-GB" sz="2400"/>
              <a:t>electromagnetic energy impinging on antenna</a:t>
            </a:r>
          </a:p>
          <a:p>
            <a:pPr lvl="1" eaLnBrk="1" hangingPunct="1">
              <a:buFont typeface="Wingdings" pitchFamily="2" charset="2"/>
              <a:buChar char="l"/>
            </a:pPr>
            <a:r>
              <a:rPr kumimoji="1" lang="en-GB" sz="2400"/>
              <a:t>converted to radio frequency electrical energy</a:t>
            </a:r>
          </a:p>
          <a:p>
            <a:pPr lvl="1" eaLnBrk="1" hangingPunct="1">
              <a:buFont typeface="Wingdings" pitchFamily="2" charset="2"/>
              <a:buChar char="l"/>
            </a:pPr>
            <a:r>
              <a:rPr kumimoji="1" lang="en-GB" sz="2400"/>
              <a:t>fed to receiver</a:t>
            </a:r>
          </a:p>
          <a:p>
            <a:pPr eaLnBrk="1" hangingPunct="1">
              <a:buFont typeface="Wingdings" pitchFamily="2" charset="2"/>
              <a:buChar char="Ø"/>
            </a:pPr>
            <a:r>
              <a:rPr kumimoji="1" lang="en-GB" sz="2800"/>
              <a:t>same antenna is often used for both purposes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998538" y="0"/>
            <a:ext cx="7499350" cy="794506"/>
          </a:xfrm>
        </p:spPr>
        <p:txBody>
          <a:bodyPr/>
          <a:lstStyle/>
          <a:p>
            <a:pPr algn="ctr" eaLnBrk="1" hangingPunct="1">
              <a:defRPr/>
            </a:pPr>
            <a:r>
              <a:rPr kumimoji="1" lang="en-GB" dirty="0">
                <a:solidFill>
                  <a:srgbClr val="C00000"/>
                </a:solidFill>
                <a:ea typeface="ＭＳ Ｐゴシック" charset="0"/>
              </a:rPr>
              <a:t>Radiation Pattern</a:t>
            </a:r>
          </a:p>
        </p:txBody>
      </p:sp>
      <p:sp>
        <p:nvSpPr>
          <p:cNvPr id="103427" name="Rectangle 3"/>
          <p:cNvSpPr>
            <a:spLocks noGrp="1" noChangeArrowheads="1"/>
          </p:cNvSpPr>
          <p:nvPr>
            <p:ph type="body" idx="1"/>
          </p:nvPr>
        </p:nvSpPr>
        <p:spPr>
          <a:xfrm>
            <a:off x="1435100" y="1811338"/>
            <a:ext cx="7499350" cy="4800600"/>
          </a:xfrm>
        </p:spPr>
        <p:txBody>
          <a:bodyPr/>
          <a:lstStyle/>
          <a:p>
            <a:pPr eaLnBrk="1" hangingPunct="1">
              <a:buFont typeface="Wingdings" pitchFamily="2" charset="2"/>
              <a:buChar char="Ø"/>
            </a:pPr>
            <a:r>
              <a:rPr kumimoji="1" lang="en-GB"/>
              <a:t>power radiated in all directions</a:t>
            </a:r>
          </a:p>
          <a:p>
            <a:pPr eaLnBrk="1" hangingPunct="1">
              <a:buFont typeface="Wingdings" pitchFamily="2" charset="2"/>
              <a:buChar char="Ø"/>
            </a:pPr>
            <a:r>
              <a:rPr kumimoji="1" lang="en-GB"/>
              <a:t>not same performance in all directions</a:t>
            </a:r>
          </a:p>
          <a:p>
            <a:pPr lvl="1" eaLnBrk="1" hangingPunct="1">
              <a:buFont typeface="Wingdings" pitchFamily="2" charset="2"/>
              <a:buChar char="l"/>
            </a:pPr>
            <a:r>
              <a:rPr kumimoji="1" lang="en-GB"/>
              <a:t>as seen in a </a:t>
            </a:r>
            <a:r>
              <a:rPr lang="en-US"/>
              <a:t>radiation pattern diagram</a:t>
            </a:r>
            <a:endParaRPr kumimoji="1" lang="en-GB"/>
          </a:p>
          <a:p>
            <a:pPr eaLnBrk="1" hangingPunct="1">
              <a:buFont typeface="Wingdings" pitchFamily="2" charset="2"/>
              <a:buChar char="Ø"/>
            </a:pPr>
            <a:r>
              <a:rPr kumimoji="1" lang="en-GB"/>
              <a:t>an isotropic antenna is a (theoretical) point in space</a:t>
            </a:r>
          </a:p>
          <a:p>
            <a:pPr lvl="1" eaLnBrk="1" hangingPunct="1">
              <a:buFont typeface="Wingdings" pitchFamily="2" charset="2"/>
              <a:buChar char="l"/>
            </a:pPr>
            <a:r>
              <a:rPr kumimoji="1" lang="en-GB"/>
              <a:t>radiates in all directions equally</a:t>
            </a:r>
          </a:p>
          <a:p>
            <a:pPr lvl="1" eaLnBrk="1" hangingPunct="1">
              <a:buFont typeface="Wingdings" pitchFamily="2" charset="2"/>
              <a:buChar char="l"/>
            </a:pPr>
            <a:r>
              <a:rPr kumimoji="1" lang="en-GB"/>
              <a:t>with a spherical radiation pattern</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defRPr/>
            </a:pPr>
            <a:r>
              <a:rPr kumimoji="1" lang="en-US" dirty="0">
                <a:solidFill>
                  <a:srgbClr val="FF0000"/>
                </a:solidFill>
                <a:ea typeface="ＭＳ Ｐゴシック" charset="0"/>
              </a:rPr>
              <a:t>Sine Wave</a:t>
            </a:r>
          </a:p>
        </p:txBody>
      </p:sp>
      <p:sp>
        <p:nvSpPr>
          <p:cNvPr id="23555" name="Rectangle 3"/>
          <p:cNvSpPr>
            <a:spLocks noGrp="1" noChangeArrowheads="1"/>
          </p:cNvSpPr>
          <p:nvPr>
            <p:ph type="body" idx="1"/>
          </p:nvPr>
        </p:nvSpPr>
        <p:spPr>
          <a:xfrm>
            <a:off x="1435100" y="1933575"/>
            <a:ext cx="7499350" cy="4314825"/>
          </a:xfrm>
        </p:spPr>
        <p:txBody>
          <a:bodyPr/>
          <a:lstStyle/>
          <a:p>
            <a:pPr>
              <a:lnSpc>
                <a:spcPct val="90000"/>
              </a:lnSpc>
            </a:pPr>
            <a:r>
              <a:rPr kumimoji="1" lang="en-US" sz="2800"/>
              <a:t>peak amplitude (A)</a:t>
            </a:r>
          </a:p>
          <a:p>
            <a:pPr lvl="1">
              <a:lnSpc>
                <a:spcPct val="90000"/>
              </a:lnSpc>
            </a:pPr>
            <a:r>
              <a:rPr kumimoji="1" lang="en-US" sz="2400"/>
              <a:t>maximum strength of signal</a:t>
            </a:r>
          </a:p>
          <a:p>
            <a:pPr lvl="1">
              <a:lnSpc>
                <a:spcPct val="90000"/>
              </a:lnSpc>
            </a:pPr>
            <a:r>
              <a:rPr kumimoji="1" lang="en-US" sz="2400"/>
              <a:t>volts</a:t>
            </a:r>
          </a:p>
          <a:p>
            <a:pPr>
              <a:lnSpc>
                <a:spcPct val="90000"/>
              </a:lnSpc>
            </a:pPr>
            <a:r>
              <a:rPr kumimoji="1" lang="en-US" sz="2800"/>
              <a:t>frequency (f)</a:t>
            </a:r>
          </a:p>
          <a:p>
            <a:pPr lvl="1">
              <a:lnSpc>
                <a:spcPct val="90000"/>
              </a:lnSpc>
            </a:pPr>
            <a:r>
              <a:rPr kumimoji="1" lang="en-US" sz="2400"/>
              <a:t>rate of change of signal</a:t>
            </a:r>
          </a:p>
          <a:p>
            <a:pPr lvl="1">
              <a:lnSpc>
                <a:spcPct val="90000"/>
              </a:lnSpc>
            </a:pPr>
            <a:r>
              <a:rPr kumimoji="1" lang="en-US" sz="2400"/>
              <a:t>Hertz (Hz) or cycles per second</a:t>
            </a:r>
          </a:p>
          <a:p>
            <a:pPr lvl="1">
              <a:lnSpc>
                <a:spcPct val="90000"/>
              </a:lnSpc>
            </a:pPr>
            <a:r>
              <a:rPr kumimoji="1" lang="en-US" sz="2400"/>
              <a:t>period = time for one repetition (T)</a:t>
            </a:r>
          </a:p>
          <a:p>
            <a:pPr lvl="1">
              <a:lnSpc>
                <a:spcPct val="90000"/>
              </a:lnSpc>
            </a:pPr>
            <a:r>
              <a:rPr kumimoji="1" lang="en-US" sz="2400"/>
              <a:t>T = 1/f</a:t>
            </a:r>
          </a:p>
          <a:p>
            <a:pPr>
              <a:lnSpc>
                <a:spcPct val="90000"/>
              </a:lnSpc>
            </a:pPr>
            <a:r>
              <a:rPr kumimoji="1" lang="en-US" sz="2800"/>
              <a:t>phase (</a:t>
            </a:r>
            <a:r>
              <a:rPr kumimoji="1" lang="en-US" sz="2800">
                <a:sym typeface="Symbol" pitchFamily="18" charset="2"/>
              </a:rPr>
              <a:t>)</a:t>
            </a:r>
          </a:p>
          <a:p>
            <a:pPr lvl="1">
              <a:lnSpc>
                <a:spcPct val="90000"/>
              </a:lnSpc>
            </a:pPr>
            <a:r>
              <a:rPr kumimoji="1" lang="en-US" sz="2400"/>
              <a:t>relative position in time</a:t>
            </a:r>
          </a:p>
        </p:txBody>
      </p:sp>
      <p:pic>
        <p:nvPicPr>
          <p:cNvPr id="6" name="Picture 5"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9" name="TextBox 8"/>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98538" y="0"/>
            <a:ext cx="7499350" cy="1143000"/>
          </a:xfrm>
        </p:spPr>
        <p:txBody>
          <a:bodyPr/>
          <a:lstStyle/>
          <a:p>
            <a:pPr algn="ctr" eaLnBrk="1" hangingPunct="1">
              <a:defRPr/>
            </a:pPr>
            <a:r>
              <a:rPr kumimoji="1" lang="en-GB" dirty="0">
                <a:solidFill>
                  <a:srgbClr val="C00000"/>
                </a:solidFill>
                <a:ea typeface="ＭＳ Ｐゴシック" charset="0"/>
              </a:rPr>
              <a:t>Parabolic Reflective Antenna</a:t>
            </a:r>
          </a:p>
        </p:txBody>
      </p:sp>
      <p:pic>
        <p:nvPicPr>
          <p:cNvPr id="104451" name="Picture 5" descr=" Parabolic                                                      00282829  Mnementh                      BEAE7A2F:"/>
          <p:cNvPicPr>
            <a:picLocks noChangeAspect="1" noChangeArrowheads="1"/>
          </p:cNvPicPr>
          <p:nvPr/>
        </p:nvPicPr>
        <p:blipFill>
          <a:blip r:embed="rId3"/>
          <a:srcRect b="50113"/>
          <a:stretch>
            <a:fillRect/>
          </a:stretch>
        </p:blipFill>
        <p:spPr bwMode="auto">
          <a:xfrm>
            <a:off x="1435100" y="1841500"/>
            <a:ext cx="7019925" cy="501650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kumimoji="1" lang="en-GB" dirty="0">
                <a:solidFill>
                  <a:srgbClr val="FF0000"/>
                </a:solidFill>
                <a:ea typeface="ＭＳ Ｐゴシック" charset="0"/>
              </a:rPr>
              <a:t>Antenna Gain</a:t>
            </a:r>
          </a:p>
        </p:txBody>
      </p:sp>
      <p:sp>
        <p:nvSpPr>
          <p:cNvPr id="105475" name="Rectangle 3"/>
          <p:cNvSpPr>
            <a:spLocks noGrp="1" noChangeArrowheads="1"/>
          </p:cNvSpPr>
          <p:nvPr>
            <p:ph type="body" idx="1"/>
          </p:nvPr>
        </p:nvSpPr>
        <p:spPr/>
        <p:txBody>
          <a:bodyPr/>
          <a:lstStyle/>
          <a:p>
            <a:pPr eaLnBrk="1" hangingPunct="1">
              <a:buFont typeface="Wingdings" pitchFamily="2" charset="2"/>
              <a:buChar char="Ø"/>
            </a:pPr>
            <a:r>
              <a:rPr kumimoji="1" lang="en-GB"/>
              <a:t>measure of directionality of antenna</a:t>
            </a:r>
          </a:p>
          <a:p>
            <a:pPr eaLnBrk="1" hangingPunct="1">
              <a:buFont typeface="Wingdings" pitchFamily="2" charset="2"/>
              <a:buChar char="Ø"/>
            </a:pPr>
            <a:r>
              <a:rPr kumimoji="1" lang="en-GB"/>
              <a:t>power output in particular direction verses that produced by an isotropic antenna</a:t>
            </a:r>
          </a:p>
          <a:p>
            <a:pPr eaLnBrk="1" hangingPunct="1">
              <a:buFont typeface="Wingdings" pitchFamily="2" charset="2"/>
              <a:buChar char="Ø"/>
            </a:pPr>
            <a:r>
              <a:rPr kumimoji="1" lang="en-GB"/>
              <a:t>measured in decibels (dB)</a:t>
            </a:r>
          </a:p>
          <a:p>
            <a:pPr eaLnBrk="1" hangingPunct="1">
              <a:buFont typeface="Wingdings" pitchFamily="2" charset="2"/>
              <a:buChar char="Ø"/>
            </a:pPr>
            <a:r>
              <a:rPr kumimoji="1" lang="en-GB"/>
              <a:t>results in loss in power in another direction</a:t>
            </a:r>
          </a:p>
          <a:p>
            <a:pPr eaLnBrk="1" hangingPunct="1">
              <a:buFont typeface="Wingdings" pitchFamily="2" charset="2"/>
              <a:buChar char="Ø"/>
            </a:pPr>
            <a:r>
              <a:rPr kumimoji="1" lang="en-GB"/>
              <a:t>effective area relates to size and shape</a:t>
            </a:r>
          </a:p>
          <a:p>
            <a:pPr lvl="1" eaLnBrk="1" hangingPunct="1">
              <a:buFont typeface="Wingdings" pitchFamily="2" charset="2"/>
              <a:buChar char="l"/>
            </a:pPr>
            <a:r>
              <a:rPr kumimoji="1" lang="en-GB"/>
              <a:t>related to gain</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Terrestrial Microwave</a:t>
            </a:r>
          </a:p>
        </p:txBody>
      </p:sp>
      <p:sp>
        <p:nvSpPr>
          <p:cNvPr id="106499" name="Rectangle 3"/>
          <p:cNvSpPr>
            <a:spLocks noGrp="1" noChangeArrowheads="1"/>
          </p:cNvSpPr>
          <p:nvPr>
            <p:ph type="body" idx="1"/>
          </p:nvPr>
        </p:nvSpPr>
        <p:spPr>
          <a:xfrm>
            <a:off x="1219200" y="1676400"/>
            <a:ext cx="7467600" cy="4800600"/>
          </a:xfrm>
        </p:spPr>
        <p:txBody>
          <a:bodyPr/>
          <a:lstStyle/>
          <a:p>
            <a:pPr eaLnBrk="1" hangingPunct="1">
              <a:lnSpc>
                <a:spcPct val="90000"/>
              </a:lnSpc>
              <a:buFont typeface="Wingdings" pitchFamily="2" charset="2"/>
              <a:buChar char="Ø"/>
            </a:pPr>
            <a:r>
              <a:rPr kumimoji="1" lang="en-US" sz="2800"/>
              <a:t>used for long haul telecommunications</a:t>
            </a:r>
          </a:p>
          <a:p>
            <a:pPr eaLnBrk="1" hangingPunct="1">
              <a:lnSpc>
                <a:spcPct val="90000"/>
              </a:lnSpc>
              <a:buFont typeface="Wingdings" pitchFamily="2" charset="2"/>
              <a:buChar char="Ø"/>
            </a:pPr>
            <a:r>
              <a:rPr kumimoji="1" lang="en-US" sz="2800"/>
              <a:t>and short point-to-point links</a:t>
            </a:r>
          </a:p>
          <a:p>
            <a:pPr eaLnBrk="1" hangingPunct="1">
              <a:lnSpc>
                <a:spcPct val="90000"/>
              </a:lnSpc>
              <a:buFont typeface="Wingdings" pitchFamily="2" charset="2"/>
              <a:buChar char="Ø"/>
            </a:pPr>
            <a:r>
              <a:rPr kumimoji="1" lang="en-US" sz="2800"/>
              <a:t>requires fewer repeaters but line of sight</a:t>
            </a:r>
          </a:p>
          <a:p>
            <a:pPr eaLnBrk="1" hangingPunct="1">
              <a:lnSpc>
                <a:spcPct val="90000"/>
              </a:lnSpc>
              <a:buFont typeface="Wingdings" pitchFamily="2" charset="2"/>
              <a:buChar char="Ø"/>
            </a:pPr>
            <a:r>
              <a:rPr kumimoji="1" lang="en-US" sz="2800"/>
              <a:t>use a parabolic dish to focus a narrow beam onto a receiver antenna</a:t>
            </a:r>
          </a:p>
          <a:p>
            <a:pPr eaLnBrk="1" hangingPunct="1">
              <a:lnSpc>
                <a:spcPct val="90000"/>
              </a:lnSpc>
              <a:buFont typeface="Wingdings" pitchFamily="2" charset="2"/>
              <a:buChar char="Ø"/>
            </a:pPr>
            <a:r>
              <a:rPr kumimoji="1" lang="en-US" sz="2800"/>
              <a:t>1-40GHz frequencies</a:t>
            </a:r>
          </a:p>
          <a:p>
            <a:pPr eaLnBrk="1" hangingPunct="1">
              <a:lnSpc>
                <a:spcPct val="90000"/>
              </a:lnSpc>
              <a:buFont typeface="Wingdings" pitchFamily="2" charset="2"/>
              <a:buChar char="Ø"/>
            </a:pPr>
            <a:r>
              <a:rPr kumimoji="1" lang="en-US" sz="2800"/>
              <a:t>higher frequencies give higher data rates</a:t>
            </a:r>
          </a:p>
          <a:p>
            <a:pPr eaLnBrk="1" hangingPunct="1">
              <a:lnSpc>
                <a:spcPct val="90000"/>
              </a:lnSpc>
              <a:buFont typeface="Wingdings" pitchFamily="2" charset="2"/>
              <a:buChar char="Ø"/>
            </a:pPr>
            <a:r>
              <a:rPr kumimoji="1" lang="en-US" sz="2800"/>
              <a:t>main source of loss is attenuation</a:t>
            </a:r>
          </a:p>
          <a:p>
            <a:pPr lvl="1" eaLnBrk="1" hangingPunct="1">
              <a:lnSpc>
                <a:spcPct val="90000"/>
              </a:lnSpc>
              <a:buFont typeface="Wingdings" pitchFamily="2" charset="2"/>
              <a:buChar char="l"/>
            </a:pPr>
            <a:r>
              <a:rPr kumimoji="1" lang="en-US" sz="2400"/>
              <a:t>distance, rainfall</a:t>
            </a:r>
          </a:p>
          <a:p>
            <a:pPr eaLnBrk="1" hangingPunct="1">
              <a:lnSpc>
                <a:spcPct val="90000"/>
              </a:lnSpc>
              <a:buFont typeface="Wingdings" pitchFamily="2" charset="2"/>
              <a:buChar char="Ø"/>
            </a:pPr>
            <a:r>
              <a:rPr kumimoji="1" lang="en-US" sz="2800"/>
              <a:t>also interference</a:t>
            </a:r>
          </a:p>
          <a:p>
            <a:pPr eaLnBrk="1" hangingPunct="1">
              <a:lnSpc>
                <a:spcPct val="90000"/>
              </a:lnSpc>
              <a:buFont typeface="Wingdings" pitchFamily="2" charset="2"/>
              <a:buChar char="Ø"/>
            </a:pPr>
            <a:endParaRPr kumimoji="1" lang="en-US" sz="280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73150" y="0"/>
            <a:ext cx="7537450" cy="1139825"/>
          </a:xfrm>
        </p:spPr>
        <p:txBody>
          <a:bodyPr/>
          <a:lstStyle/>
          <a:p>
            <a:pPr algn="ctr" eaLnBrk="1" hangingPunct="1">
              <a:defRPr/>
            </a:pPr>
            <a:r>
              <a:rPr kumimoji="1" lang="en-US" dirty="0">
                <a:solidFill>
                  <a:srgbClr val="FF0000"/>
                </a:solidFill>
                <a:ea typeface="ＭＳ Ｐゴシック" charset="0"/>
              </a:rPr>
              <a:t>Satellite Microwave</a:t>
            </a:r>
          </a:p>
        </p:txBody>
      </p:sp>
      <p:sp>
        <p:nvSpPr>
          <p:cNvPr id="107523" name="Rectangle 3"/>
          <p:cNvSpPr>
            <a:spLocks noGrp="1" noChangeArrowheads="1"/>
          </p:cNvSpPr>
          <p:nvPr>
            <p:ph type="body" idx="1"/>
          </p:nvPr>
        </p:nvSpPr>
        <p:spPr>
          <a:xfrm>
            <a:off x="1073150" y="1695450"/>
            <a:ext cx="7613650" cy="4435475"/>
          </a:xfrm>
        </p:spPr>
        <p:txBody>
          <a:bodyPr/>
          <a:lstStyle/>
          <a:p>
            <a:pPr eaLnBrk="1" hangingPunct="1">
              <a:lnSpc>
                <a:spcPct val="90000"/>
              </a:lnSpc>
              <a:buFont typeface="Wingdings" pitchFamily="2" charset="2"/>
              <a:buChar char="Ø"/>
            </a:pPr>
            <a:r>
              <a:rPr kumimoji="1" lang="en-US" sz="2800"/>
              <a:t>satellite is relay station</a:t>
            </a:r>
          </a:p>
          <a:p>
            <a:pPr eaLnBrk="1" hangingPunct="1">
              <a:lnSpc>
                <a:spcPct val="90000"/>
              </a:lnSpc>
              <a:buFont typeface="Wingdings" pitchFamily="2" charset="2"/>
              <a:buChar char="Ø"/>
            </a:pPr>
            <a:r>
              <a:rPr kumimoji="1" lang="en-US" sz="2800"/>
              <a:t>receives on one frequency, amplifies or repeats signal and transmits on another frequency</a:t>
            </a:r>
          </a:p>
          <a:p>
            <a:pPr lvl="1" eaLnBrk="1" hangingPunct="1">
              <a:lnSpc>
                <a:spcPct val="90000"/>
              </a:lnSpc>
              <a:buFont typeface="Wingdings" pitchFamily="2" charset="2"/>
              <a:buChar char="l"/>
            </a:pPr>
            <a:r>
              <a:rPr kumimoji="1" lang="en-US" sz="2400"/>
              <a:t>eg. uplink 5.925-6.425 GHz &amp; downlink 3.7-4.2 GHz</a:t>
            </a:r>
          </a:p>
          <a:p>
            <a:pPr eaLnBrk="1" hangingPunct="1">
              <a:lnSpc>
                <a:spcPct val="90000"/>
              </a:lnSpc>
              <a:buFont typeface="Wingdings" pitchFamily="2" charset="2"/>
              <a:buChar char="Ø"/>
            </a:pPr>
            <a:r>
              <a:rPr kumimoji="1" lang="en-US" sz="2800"/>
              <a:t>typically requires geo-stationary orbit</a:t>
            </a:r>
          </a:p>
          <a:p>
            <a:pPr lvl="1" eaLnBrk="1" hangingPunct="1">
              <a:lnSpc>
                <a:spcPct val="90000"/>
              </a:lnSpc>
              <a:buFont typeface="Wingdings" pitchFamily="2" charset="2"/>
              <a:buChar char="l"/>
            </a:pPr>
            <a:r>
              <a:rPr kumimoji="1" lang="en-US" sz="2400"/>
              <a:t>height of 35,784km</a:t>
            </a:r>
          </a:p>
          <a:p>
            <a:pPr lvl="1" eaLnBrk="1" hangingPunct="1">
              <a:lnSpc>
                <a:spcPct val="90000"/>
              </a:lnSpc>
              <a:buFont typeface="Wingdings" pitchFamily="2" charset="2"/>
              <a:buChar char="l"/>
            </a:pPr>
            <a:r>
              <a:rPr kumimoji="1" lang="en-US" sz="2400"/>
              <a:t>spaced at least 3-4° apart</a:t>
            </a:r>
          </a:p>
          <a:p>
            <a:pPr eaLnBrk="1" hangingPunct="1">
              <a:lnSpc>
                <a:spcPct val="90000"/>
              </a:lnSpc>
              <a:buFont typeface="Wingdings" pitchFamily="2" charset="2"/>
              <a:buChar char="Ø"/>
            </a:pPr>
            <a:r>
              <a:rPr kumimoji="1" lang="en-US" sz="2800"/>
              <a:t>typical uses</a:t>
            </a:r>
          </a:p>
          <a:p>
            <a:pPr lvl="1" eaLnBrk="1" hangingPunct="1">
              <a:lnSpc>
                <a:spcPct val="90000"/>
              </a:lnSpc>
              <a:buFont typeface="Wingdings" pitchFamily="2" charset="2"/>
              <a:buChar char="l"/>
            </a:pPr>
            <a:r>
              <a:rPr kumimoji="1" lang="en-US" sz="2400"/>
              <a:t>television</a:t>
            </a:r>
          </a:p>
          <a:p>
            <a:pPr lvl="1" eaLnBrk="1" hangingPunct="1">
              <a:lnSpc>
                <a:spcPct val="90000"/>
              </a:lnSpc>
              <a:buFont typeface="Wingdings" pitchFamily="2" charset="2"/>
              <a:buChar char="l"/>
            </a:pPr>
            <a:r>
              <a:rPr kumimoji="1" lang="en-US" sz="2400"/>
              <a:t>long distance telephone</a:t>
            </a:r>
          </a:p>
          <a:p>
            <a:pPr lvl="1" eaLnBrk="1" hangingPunct="1">
              <a:lnSpc>
                <a:spcPct val="90000"/>
              </a:lnSpc>
              <a:buFont typeface="Wingdings" pitchFamily="2" charset="2"/>
              <a:buChar char="l"/>
            </a:pPr>
            <a:r>
              <a:rPr kumimoji="1" lang="en-US" sz="2400"/>
              <a:t>private business networks</a:t>
            </a:r>
          </a:p>
          <a:p>
            <a:pPr lvl="1" eaLnBrk="1" hangingPunct="1">
              <a:lnSpc>
                <a:spcPct val="90000"/>
              </a:lnSpc>
              <a:buFont typeface="Wingdings" pitchFamily="2" charset="2"/>
              <a:buChar char="l"/>
            </a:pPr>
            <a:r>
              <a:rPr kumimoji="1" lang="en-US" sz="2400"/>
              <a:t>global positioning</a:t>
            </a:r>
          </a:p>
          <a:p>
            <a:pPr eaLnBrk="1" hangingPunct="1">
              <a:lnSpc>
                <a:spcPct val="90000"/>
              </a:lnSpc>
              <a:buFont typeface="Wingdings" pitchFamily="2" charset="2"/>
              <a:buChar char="Ø"/>
            </a:pPr>
            <a:endParaRPr kumimoji="1" lang="en-US" sz="2800"/>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435100" y="0"/>
            <a:ext cx="7499350" cy="1069144"/>
          </a:xfrm>
        </p:spPr>
        <p:txBody>
          <a:bodyPr/>
          <a:lstStyle/>
          <a:p>
            <a:pPr eaLnBrk="1" hangingPunct="1">
              <a:defRPr/>
            </a:pPr>
            <a:r>
              <a:rPr kumimoji="1" lang="en-GB" dirty="0">
                <a:solidFill>
                  <a:srgbClr val="C00000"/>
                </a:solidFill>
                <a:ea typeface="ＭＳ Ｐゴシック" charset="0"/>
              </a:rPr>
              <a:t>Satellite Point to Point Link</a:t>
            </a:r>
          </a:p>
        </p:txBody>
      </p:sp>
      <p:pic>
        <p:nvPicPr>
          <p:cNvPr id="108547" name="Picture 5" descr="Satellite Configs                                              00282829  Mnementh                      BEAE7A2F:"/>
          <p:cNvPicPr>
            <a:picLocks noChangeAspect="1" noChangeArrowheads="1"/>
          </p:cNvPicPr>
          <p:nvPr/>
        </p:nvPicPr>
        <p:blipFill>
          <a:blip r:embed="rId3"/>
          <a:srcRect b="57272"/>
          <a:stretch>
            <a:fillRect/>
          </a:stretch>
        </p:blipFill>
        <p:spPr bwMode="auto">
          <a:xfrm>
            <a:off x="1743075" y="1676400"/>
            <a:ext cx="6791325" cy="429736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998538" y="0"/>
            <a:ext cx="7778750" cy="1143000"/>
          </a:xfrm>
        </p:spPr>
        <p:txBody>
          <a:bodyPr/>
          <a:lstStyle/>
          <a:p>
            <a:pPr algn="ctr" eaLnBrk="1" hangingPunct="1">
              <a:defRPr/>
            </a:pPr>
            <a:r>
              <a:rPr kumimoji="1" lang="en-GB" dirty="0">
                <a:solidFill>
                  <a:srgbClr val="C00000"/>
                </a:solidFill>
                <a:ea typeface="ＭＳ Ｐゴシック" charset="0"/>
              </a:rPr>
              <a:t>Satellite Broadcast Link</a:t>
            </a:r>
          </a:p>
        </p:txBody>
      </p:sp>
      <p:pic>
        <p:nvPicPr>
          <p:cNvPr id="109571" name="Picture 5" descr="Satellite Configs                                              00282829  Mnementh                      BEAE7A2F:"/>
          <p:cNvPicPr>
            <a:picLocks noChangeAspect="1" noChangeArrowheads="1"/>
          </p:cNvPicPr>
          <p:nvPr/>
        </p:nvPicPr>
        <p:blipFill>
          <a:blip r:embed="rId3"/>
          <a:srcRect t="39375" b="16109"/>
          <a:stretch>
            <a:fillRect/>
          </a:stretch>
        </p:blipFill>
        <p:spPr bwMode="auto">
          <a:xfrm>
            <a:off x="1277938" y="1981200"/>
            <a:ext cx="7256462" cy="4470400"/>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Broadcast Radio</a:t>
            </a:r>
          </a:p>
        </p:txBody>
      </p:sp>
      <p:sp>
        <p:nvSpPr>
          <p:cNvPr id="110595" name="Rectangle 5"/>
          <p:cNvSpPr>
            <a:spLocks noGrp="1" noChangeArrowheads="1"/>
          </p:cNvSpPr>
          <p:nvPr>
            <p:ph type="body" idx="1"/>
          </p:nvPr>
        </p:nvSpPr>
        <p:spPr/>
        <p:txBody>
          <a:bodyPr/>
          <a:lstStyle/>
          <a:p>
            <a:pPr eaLnBrk="1" hangingPunct="1">
              <a:buFont typeface="Wingdings" pitchFamily="2" charset="2"/>
              <a:buChar char="Ø"/>
            </a:pPr>
            <a:r>
              <a:rPr kumimoji="1" lang="en-US"/>
              <a:t>radio is 3kHz to 300GHz</a:t>
            </a:r>
          </a:p>
          <a:p>
            <a:pPr eaLnBrk="1" hangingPunct="1">
              <a:buFont typeface="Wingdings" pitchFamily="2" charset="2"/>
              <a:buChar char="Ø"/>
            </a:pPr>
            <a:r>
              <a:rPr kumimoji="1" lang="en-US"/>
              <a:t>use broadcast radio, 30MHz - 1GHz, for:</a:t>
            </a:r>
          </a:p>
          <a:p>
            <a:pPr lvl="1" eaLnBrk="1" hangingPunct="1">
              <a:buFont typeface="Wingdings" pitchFamily="2" charset="2"/>
              <a:buChar char="l"/>
            </a:pPr>
            <a:r>
              <a:rPr kumimoji="1" lang="en-US"/>
              <a:t>FM radio</a:t>
            </a:r>
          </a:p>
          <a:p>
            <a:pPr lvl="1" eaLnBrk="1" hangingPunct="1">
              <a:buFont typeface="Wingdings" pitchFamily="2" charset="2"/>
              <a:buChar char="l"/>
            </a:pPr>
            <a:r>
              <a:rPr kumimoji="1" lang="en-US"/>
              <a:t>UHF and VHF television</a:t>
            </a:r>
          </a:p>
          <a:p>
            <a:pPr eaLnBrk="1" hangingPunct="1">
              <a:buFont typeface="Wingdings" pitchFamily="2" charset="2"/>
              <a:buChar char="Ø"/>
            </a:pPr>
            <a:r>
              <a:rPr kumimoji="1" lang="en-US"/>
              <a:t>is omnidirectional</a:t>
            </a:r>
          </a:p>
          <a:p>
            <a:pPr eaLnBrk="1" hangingPunct="1">
              <a:buFont typeface="Wingdings" pitchFamily="2" charset="2"/>
              <a:buChar char="Ø"/>
            </a:pPr>
            <a:r>
              <a:rPr kumimoji="1" lang="en-US"/>
              <a:t>still need line of sight</a:t>
            </a:r>
          </a:p>
          <a:p>
            <a:pPr eaLnBrk="1" hangingPunct="1">
              <a:buFont typeface="Wingdings" pitchFamily="2" charset="2"/>
              <a:buChar char="Ø"/>
            </a:pPr>
            <a:r>
              <a:rPr kumimoji="1" lang="en-US"/>
              <a:t>suffers from multipath interference</a:t>
            </a:r>
          </a:p>
          <a:p>
            <a:pPr lvl="1" eaLnBrk="1" hangingPunct="1">
              <a:buFont typeface="Wingdings" pitchFamily="2" charset="2"/>
              <a:buChar char="l"/>
            </a:pPr>
            <a:r>
              <a:rPr kumimoji="1" lang="en-US"/>
              <a:t>reflections from land, water, other objects</a:t>
            </a:r>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1" lang="en-US" dirty="0">
                <a:solidFill>
                  <a:srgbClr val="FF0000"/>
                </a:solidFill>
                <a:ea typeface="ＭＳ Ｐゴシック" charset="0"/>
              </a:rPr>
              <a:t>Infrared</a:t>
            </a:r>
          </a:p>
        </p:txBody>
      </p:sp>
      <p:sp>
        <p:nvSpPr>
          <p:cNvPr id="111619" name="Rectangle 3"/>
          <p:cNvSpPr>
            <a:spLocks noGrp="1" noChangeArrowheads="1"/>
          </p:cNvSpPr>
          <p:nvPr>
            <p:ph type="body" idx="1"/>
          </p:nvPr>
        </p:nvSpPr>
        <p:spPr/>
        <p:txBody>
          <a:bodyPr/>
          <a:lstStyle/>
          <a:p>
            <a:pPr eaLnBrk="1" hangingPunct="1">
              <a:lnSpc>
                <a:spcPct val="90000"/>
              </a:lnSpc>
              <a:buFont typeface="Wingdings" pitchFamily="2" charset="2"/>
              <a:buChar char="Ø"/>
            </a:pPr>
            <a:r>
              <a:rPr kumimoji="1" lang="en-US"/>
              <a:t>modulate noncoherent infrared light</a:t>
            </a:r>
          </a:p>
          <a:p>
            <a:pPr eaLnBrk="1" hangingPunct="1">
              <a:lnSpc>
                <a:spcPct val="90000"/>
              </a:lnSpc>
              <a:buFont typeface="Wingdings" pitchFamily="2" charset="2"/>
              <a:buChar char="Ø"/>
            </a:pPr>
            <a:r>
              <a:rPr kumimoji="1" lang="en-US"/>
              <a:t>end line of sight (or reflection)</a:t>
            </a:r>
          </a:p>
          <a:p>
            <a:pPr eaLnBrk="1" hangingPunct="1">
              <a:lnSpc>
                <a:spcPct val="90000"/>
              </a:lnSpc>
              <a:buFont typeface="Wingdings" pitchFamily="2" charset="2"/>
              <a:buChar char="Ø"/>
            </a:pPr>
            <a:r>
              <a:rPr kumimoji="1" lang="en-US"/>
              <a:t>are blocked by walls</a:t>
            </a:r>
          </a:p>
          <a:p>
            <a:pPr eaLnBrk="1" hangingPunct="1">
              <a:lnSpc>
                <a:spcPct val="90000"/>
              </a:lnSpc>
              <a:buFont typeface="Wingdings" pitchFamily="2" charset="2"/>
              <a:buChar char="Ø"/>
            </a:pPr>
            <a:r>
              <a:rPr kumimoji="1" lang="en-US"/>
              <a:t>no licenses required</a:t>
            </a:r>
          </a:p>
          <a:p>
            <a:pPr eaLnBrk="1" hangingPunct="1">
              <a:lnSpc>
                <a:spcPct val="90000"/>
              </a:lnSpc>
              <a:buFont typeface="Wingdings" pitchFamily="2" charset="2"/>
              <a:buChar char="Ø"/>
            </a:pPr>
            <a:r>
              <a:rPr kumimoji="1" lang="en-US"/>
              <a:t>typical uses</a:t>
            </a:r>
          </a:p>
          <a:p>
            <a:pPr lvl="1" eaLnBrk="1" hangingPunct="1">
              <a:lnSpc>
                <a:spcPct val="90000"/>
              </a:lnSpc>
              <a:buFont typeface="Wingdings" pitchFamily="2" charset="2"/>
              <a:buChar char="l"/>
            </a:pPr>
            <a:r>
              <a:rPr kumimoji="1" lang="en-US"/>
              <a:t>TV remote control</a:t>
            </a:r>
          </a:p>
          <a:p>
            <a:pPr lvl="1" eaLnBrk="1" hangingPunct="1">
              <a:lnSpc>
                <a:spcPct val="90000"/>
              </a:lnSpc>
              <a:buFont typeface="Wingdings" pitchFamily="2" charset="2"/>
              <a:buChar char="l"/>
            </a:pPr>
            <a:r>
              <a:rPr kumimoji="1" lang="en-US"/>
              <a:t>IRD port</a:t>
            </a:r>
          </a:p>
          <a:p>
            <a:pPr eaLnBrk="1" hangingPunct="1">
              <a:lnSpc>
                <a:spcPct val="90000"/>
              </a:lnSpc>
              <a:buFont typeface="Wingdings" pitchFamily="2" charset="2"/>
              <a:buChar char="Ø"/>
            </a:pPr>
            <a:endParaRPr kumimoji="1" lang="en-US"/>
          </a:p>
        </p:txBody>
      </p:sp>
      <p:pic>
        <p:nvPicPr>
          <p:cNvPr id="5" name="Picture 4" descr="C:\Users\HP\AppData\Local\Temp\NTNU_LOGO_New.jpg"/>
          <p:cNvPicPr/>
          <p:nvPr/>
        </p:nvPicPr>
        <p:blipFill>
          <a:blip r:embed="rId3"/>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pPr eaLnBrk="1" hangingPunct="1">
              <a:defRPr/>
            </a:pPr>
            <a:r>
              <a:rPr kumimoji="1" lang="en-GB" dirty="0">
                <a:solidFill>
                  <a:srgbClr val="FF0000"/>
                </a:solidFill>
                <a:ea typeface="ＭＳ Ｐゴシック" charset="0"/>
              </a:rPr>
              <a:t>Wireless Propagation</a:t>
            </a:r>
            <a:br>
              <a:rPr kumimoji="1" lang="en-GB" dirty="0">
                <a:solidFill>
                  <a:srgbClr val="FF0000"/>
                </a:solidFill>
                <a:ea typeface="ＭＳ Ｐゴシック" charset="0"/>
              </a:rPr>
            </a:br>
            <a:r>
              <a:rPr kumimoji="1" lang="en-GB" dirty="0">
                <a:solidFill>
                  <a:srgbClr val="FF0000"/>
                </a:solidFill>
                <a:ea typeface="ＭＳ Ｐゴシック" charset="0"/>
              </a:rPr>
              <a:t>Ground Wave</a:t>
            </a:r>
          </a:p>
        </p:txBody>
      </p:sp>
      <p:pic>
        <p:nvPicPr>
          <p:cNvPr id="112643" name="Picture 5" descr="Propagation Modes                                              00282829  Mnementh                      BEAE7A2F:"/>
          <p:cNvPicPr>
            <a:picLocks noChangeAspect="1" noChangeArrowheads="1"/>
          </p:cNvPicPr>
          <p:nvPr/>
        </p:nvPicPr>
        <p:blipFill>
          <a:blip r:embed="rId3"/>
          <a:srcRect l="9265" t="7159" r="9265" b="64432"/>
          <a:stretch>
            <a:fillRect/>
          </a:stretch>
        </p:blipFill>
        <p:spPr bwMode="auto">
          <a:xfrm>
            <a:off x="1435100" y="2311400"/>
            <a:ext cx="7023100" cy="342741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eaLnBrk="1" hangingPunct="1">
              <a:defRPr/>
            </a:pPr>
            <a:r>
              <a:rPr kumimoji="1" lang="en-GB" dirty="0">
                <a:solidFill>
                  <a:srgbClr val="FF0000"/>
                </a:solidFill>
                <a:ea typeface="ＭＳ Ｐゴシック" charset="0"/>
              </a:rPr>
              <a:t>Wireless Propagation</a:t>
            </a:r>
            <a:br>
              <a:rPr kumimoji="1" lang="en-GB" dirty="0">
                <a:solidFill>
                  <a:srgbClr val="FF0000"/>
                </a:solidFill>
                <a:ea typeface="ＭＳ Ｐゴシック" charset="0"/>
              </a:rPr>
            </a:br>
            <a:r>
              <a:rPr kumimoji="1" lang="en-GB" dirty="0">
                <a:solidFill>
                  <a:srgbClr val="FF0000"/>
                </a:solidFill>
                <a:ea typeface="ＭＳ Ｐゴシック" charset="0"/>
              </a:rPr>
              <a:t>Sky Wave</a:t>
            </a:r>
          </a:p>
        </p:txBody>
      </p:sp>
      <p:pic>
        <p:nvPicPr>
          <p:cNvPr id="113667" name="Picture 5" descr="Propagation Modes                                              00282829  Mnementh                      BEAE7A2F:"/>
          <p:cNvPicPr>
            <a:picLocks noChangeAspect="1" noChangeArrowheads="1"/>
          </p:cNvPicPr>
          <p:nvPr/>
        </p:nvPicPr>
        <p:blipFill>
          <a:blip r:embed="rId3"/>
          <a:srcRect l="9265" t="35796" r="9265" b="35796"/>
          <a:stretch>
            <a:fillRect/>
          </a:stretch>
        </p:blipFill>
        <p:spPr bwMode="auto">
          <a:xfrm>
            <a:off x="1435100" y="2438400"/>
            <a:ext cx="6997700" cy="3427413"/>
          </a:xfrm>
          <a:prstGeom prst="rect">
            <a:avLst/>
          </a:prstGeom>
          <a:noFill/>
          <a:ln w="9525">
            <a:noFill/>
            <a:miter lim="800000"/>
            <a:headEnd/>
            <a:tailEnd/>
          </a:ln>
        </p:spPr>
      </p:pic>
      <p:pic>
        <p:nvPicPr>
          <p:cNvPr id="5" name="Picture 4" descr="C:\Users\HP\AppData\Local\Temp\NTNU_LOGO_New.jpg"/>
          <p:cNvPicPr/>
          <p:nvPr/>
        </p:nvPicPr>
        <p:blipFill>
          <a:blip r:embed="rId4"/>
          <a:srcRect/>
          <a:stretch>
            <a:fillRect/>
          </a:stretch>
        </p:blipFill>
        <p:spPr bwMode="auto">
          <a:xfrm>
            <a:off x="0" y="-1"/>
            <a:ext cx="998538" cy="1069145"/>
          </a:xfrm>
          <a:prstGeom prst="rect">
            <a:avLst/>
          </a:prstGeom>
          <a:noFill/>
          <a:ln w="9525">
            <a:noFill/>
            <a:miter lim="800000"/>
            <a:headEnd/>
            <a:tailEnd/>
          </a:ln>
        </p:spPr>
      </p:pic>
      <p:sp>
        <p:nvSpPr>
          <p:cNvPr id="6" name="TextBox 5"/>
          <p:cNvSpPr txBox="1">
            <a:spLocks noChangeArrowheads="1"/>
          </p:cNvSpPr>
          <p:nvPr/>
        </p:nvSpPr>
        <p:spPr bwMode="auto">
          <a:xfrm>
            <a:off x="0" y="6119336"/>
            <a:ext cx="998538" cy="738664"/>
          </a:xfrm>
          <a:prstGeom prst="rect">
            <a:avLst/>
          </a:prstGeom>
          <a:noFill/>
          <a:ln w="9525">
            <a:solidFill>
              <a:schemeClr val="bg1">
                <a:lumMod val="75000"/>
              </a:schemeClr>
            </a:solidFill>
            <a:round/>
            <a:headEnd/>
            <a:tailEnd/>
          </a:ln>
        </p:spPr>
        <p:txBody>
          <a:bodyPr>
            <a:spAutoFit/>
          </a:bodyPr>
          <a:lstStyle/>
          <a:p>
            <a:pPr algn="ctr">
              <a:defRPr/>
            </a:pPr>
            <a:r>
              <a:rPr lang="en-US" sz="1400" dirty="0">
                <a:solidFill>
                  <a:schemeClr val="tx1">
                    <a:lumMod val="85000"/>
                    <a:lumOff val="15000"/>
                  </a:schemeClr>
                </a:solidFill>
                <a:latin typeface="Gill Sans MT" pitchFamily="34" charset="0"/>
                <a:ea typeface="ＭＳ Ｐゴシック" pitchFamily="34" charset="-128"/>
              </a:rPr>
              <a:t>Prof S.A Adeshina</a:t>
            </a:r>
          </a:p>
          <a:p>
            <a:pPr algn="ctr">
              <a:defRPr/>
            </a:pPr>
            <a:r>
              <a:rPr lang="en-US" sz="1400" dirty="0">
                <a:solidFill>
                  <a:schemeClr val="tx1">
                    <a:lumMod val="85000"/>
                    <a:lumOff val="15000"/>
                  </a:schemeClr>
                </a:solidFill>
                <a:latin typeface="Gill Sans MT" pitchFamily="34" charset="0"/>
                <a:ea typeface="ＭＳ Ｐゴシック" pitchFamily="34" charset="-128"/>
              </a:rPr>
              <a:t>NILE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B1E301C16D96469FFFD388451C34E6" ma:contentTypeVersion="7" ma:contentTypeDescription="Create a new document." ma:contentTypeScope="" ma:versionID="b3860a23ae30047a3f873f6d490ab48d">
  <xsd:schema xmlns:xsd="http://www.w3.org/2001/XMLSchema" xmlns:xs="http://www.w3.org/2001/XMLSchema" xmlns:p="http://schemas.microsoft.com/office/2006/metadata/properties" xmlns:ns2="c5eea51a-f548-4c58-92ae-a69751f7e32b" targetNamespace="http://schemas.microsoft.com/office/2006/metadata/properties" ma:root="true" ma:fieldsID="d7b5a6ecde5f8c2eb45a7952559261b4" ns2:_="">
    <xsd:import namespace="c5eea51a-f548-4c58-92ae-a69751f7e32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eea51a-f548-4c58-92ae-a69751f7e3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B0B47C-BFB2-43E3-B87C-A9447B59D6B8}"/>
</file>

<file path=customXml/itemProps2.xml><?xml version="1.0" encoding="utf-8"?>
<ds:datastoreItem xmlns:ds="http://schemas.openxmlformats.org/officeDocument/2006/customXml" ds:itemID="{2585BF6A-7202-42B7-8DC5-4DAA90A1EB04}"/>
</file>

<file path=customXml/itemProps3.xml><?xml version="1.0" encoding="utf-8"?>
<ds:datastoreItem xmlns:ds="http://schemas.openxmlformats.org/officeDocument/2006/customXml" ds:itemID="{8CA42258-464F-4565-BAB1-6DD681B0B3B4}"/>
</file>

<file path=docProps/app.xml><?xml version="1.0" encoding="utf-8"?>
<Properties xmlns="http://schemas.openxmlformats.org/officeDocument/2006/extended-properties" xmlns:vt="http://schemas.openxmlformats.org/officeDocument/2006/docPropsVTypes">
  <Template>Solstice.thmx</Template>
  <TotalTime>10285</TotalTime>
  <Words>13965</Words>
  <Application>Microsoft Macintosh PowerPoint</Application>
  <PresentationFormat>On-screen Show (4:3)</PresentationFormat>
  <Paragraphs>1029</Paragraphs>
  <Slides>117</Slides>
  <Notes>78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0" baseType="lpstr">
      <vt:lpstr>ＭＳ Ｐゴシック</vt:lpstr>
      <vt:lpstr>ＭＳ Ｐゴシック</vt:lpstr>
      <vt:lpstr>Arial</vt:lpstr>
      <vt:lpstr>Calibri</vt:lpstr>
      <vt:lpstr>Gill Sans MT</vt:lpstr>
      <vt:lpstr>Symbol</vt:lpstr>
      <vt:lpstr>Times</vt:lpstr>
      <vt:lpstr>Times New Roman</vt:lpstr>
      <vt:lpstr>Verdana</vt:lpstr>
      <vt:lpstr>Wingdings</vt:lpstr>
      <vt:lpstr>Wingdings 2</vt:lpstr>
      <vt:lpstr>Solstice</vt:lpstr>
      <vt:lpstr>Document</vt:lpstr>
      <vt:lpstr>Advanced Computer Networking  &amp; Communications </vt:lpstr>
      <vt:lpstr>Communication concepts</vt:lpstr>
      <vt:lpstr>Transmission Terminology</vt:lpstr>
      <vt:lpstr>Transmission Terminology</vt:lpstr>
      <vt:lpstr>Transmission Terminology</vt:lpstr>
      <vt:lpstr>Frequency, Spectrum and Bandwidth</vt:lpstr>
      <vt:lpstr>Analogue &amp; Digital Signals</vt:lpstr>
      <vt:lpstr>Periodic Signals</vt:lpstr>
      <vt:lpstr>Sine Wave</vt:lpstr>
      <vt:lpstr>Varying Sine Waves s(t) = A sin(2ft +)</vt:lpstr>
      <vt:lpstr>Wavelength ()</vt:lpstr>
      <vt:lpstr>Frequency Domain Concepts</vt:lpstr>
      <vt:lpstr>Addition of  Frequency Components (T=1/f)</vt:lpstr>
      <vt:lpstr>Frequency Domain Representations </vt:lpstr>
      <vt:lpstr>Spectrum &amp; Bandwidth</vt:lpstr>
      <vt:lpstr>Data Rate and Bandwidth</vt:lpstr>
      <vt:lpstr>Analog and Digital Data Transmission</vt:lpstr>
      <vt:lpstr>Acoustic Spectrum (Analog)</vt:lpstr>
      <vt:lpstr>Audio Signals</vt:lpstr>
      <vt:lpstr>Digital Data</vt:lpstr>
      <vt:lpstr>Analog Signals</vt:lpstr>
      <vt:lpstr>Digital Signals</vt:lpstr>
      <vt:lpstr>Advantages &amp; Disadvantages  of Digital Signals</vt:lpstr>
      <vt:lpstr>Transmission Impairments</vt:lpstr>
      <vt:lpstr>Attenuation</vt:lpstr>
      <vt:lpstr>The Theoretical Basis for Data Communication</vt:lpstr>
      <vt:lpstr>Bandwidth-Limited Signals</vt:lpstr>
      <vt:lpstr>Bandwidth-Limited Signals (2)</vt:lpstr>
      <vt:lpstr>Guided Transmission Data</vt:lpstr>
      <vt:lpstr>Twisted Pair</vt:lpstr>
      <vt:lpstr>Comparison of Shielded and Unshielded Twisted Pair</vt:lpstr>
      <vt:lpstr>Near End Crosstalk</vt:lpstr>
      <vt:lpstr>Coaxial Cable</vt:lpstr>
      <vt:lpstr>Coaxial Cable - Transmission Characteristics</vt:lpstr>
      <vt:lpstr>Coaxial Cable</vt:lpstr>
      <vt:lpstr>Fiber Optics</vt:lpstr>
      <vt:lpstr>Coaxial Cable - Transmission Characteristics</vt:lpstr>
      <vt:lpstr>Optical Fiber - Benefits</vt:lpstr>
      <vt:lpstr>Optical Fiber - Transmission Characteristics</vt:lpstr>
      <vt:lpstr>Optical Fiber</vt:lpstr>
      <vt:lpstr>Optical Fiber Transmission Modes</vt:lpstr>
      <vt:lpstr>Frequency Utilization for Fiber Applications </vt:lpstr>
      <vt:lpstr>Fiber Cables</vt:lpstr>
      <vt:lpstr>Fiber Cables (2)</vt:lpstr>
      <vt:lpstr>Wireless Transmission</vt:lpstr>
      <vt:lpstr>The Electromagnetic Spectrum</vt:lpstr>
      <vt:lpstr>Electromagnetic Spectrum</vt:lpstr>
      <vt:lpstr>Radio Transmission</vt:lpstr>
      <vt:lpstr>Lightwave Transmission</vt:lpstr>
      <vt:lpstr>Communication Satellites</vt:lpstr>
      <vt:lpstr>Communication Satellites</vt:lpstr>
      <vt:lpstr>Communication Satellites (3)</vt:lpstr>
      <vt:lpstr>Low-Earth Orbit Satellites Iridium</vt:lpstr>
      <vt:lpstr>Globalstar</vt:lpstr>
      <vt:lpstr>Public Switched Telephone System</vt:lpstr>
      <vt:lpstr>Structure of the Telephone System</vt:lpstr>
      <vt:lpstr>Structure of the Telephone System (2)</vt:lpstr>
      <vt:lpstr>Major Components of the Telephone System</vt:lpstr>
      <vt:lpstr>The Local Loop: Modems, ADSL, and Wireless</vt:lpstr>
      <vt:lpstr>Modems</vt:lpstr>
      <vt:lpstr>Modems (3)</vt:lpstr>
      <vt:lpstr>Digital Subscriber Lines (2)</vt:lpstr>
      <vt:lpstr>Wireless Local Loops</vt:lpstr>
      <vt:lpstr>Frequency Division Multiplexing</vt:lpstr>
      <vt:lpstr>Wavelength Division Multiplexing</vt:lpstr>
      <vt:lpstr>Time Division Multiplexing</vt:lpstr>
      <vt:lpstr>Time Division Multiplexing (2)</vt:lpstr>
      <vt:lpstr>Time Division Multiplexing (3)</vt:lpstr>
      <vt:lpstr>Time Division Multiplexing (4)</vt:lpstr>
      <vt:lpstr>Circuit Switching</vt:lpstr>
      <vt:lpstr>Circuit Switching</vt:lpstr>
      <vt:lpstr>Packet Switching</vt:lpstr>
      <vt:lpstr>Message Switching</vt:lpstr>
      <vt:lpstr>Frame Relay</vt:lpstr>
      <vt:lpstr>Asynchronous Transfer Mode</vt:lpstr>
      <vt:lpstr>Packet Switching</vt:lpstr>
      <vt:lpstr>The Mobile Telephone System</vt:lpstr>
      <vt:lpstr>Advanced Mobile Phone System</vt:lpstr>
      <vt:lpstr>Channel Categories</vt:lpstr>
      <vt:lpstr>D-AMPS  Digital Advanced Mobile Phone System</vt:lpstr>
      <vt:lpstr>GSM Global System for Mobile Communications</vt:lpstr>
      <vt:lpstr>GSM (2)</vt:lpstr>
      <vt:lpstr>CDMA – Code Division Multiple Access</vt:lpstr>
      <vt:lpstr>Third-Generation Mobile Phones: Digital Voice and Data</vt:lpstr>
      <vt:lpstr>Spectrum Allocation</vt:lpstr>
      <vt:lpstr>Cable Modems</vt:lpstr>
      <vt:lpstr>Wireless Transmission Frequencies</vt:lpstr>
      <vt:lpstr>Antennas</vt:lpstr>
      <vt:lpstr>Radiation Pattern</vt:lpstr>
      <vt:lpstr>Parabolic Reflective Antenna</vt:lpstr>
      <vt:lpstr>Antenna Gain</vt:lpstr>
      <vt:lpstr>Terrestrial Microwave</vt:lpstr>
      <vt:lpstr>Satellite Microwave</vt:lpstr>
      <vt:lpstr>Satellite Point to Point Link</vt:lpstr>
      <vt:lpstr>Satellite Broadcast Link</vt:lpstr>
      <vt:lpstr>Broadcast Radio</vt:lpstr>
      <vt:lpstr>Infrared</vt:lpstr>
      <vt:lpstr>Wireless Propagation Ground Wave</vt:lpstr>
      <vt:lpstr>Wireless Propagation Sky Wave</vt:lpstr>
      <vt:lpstr>Wireless Propagation Line of Sight</vt:lpstr>
      <vt:lpstr>Line of Sight Transmission</vt:lpstr>
      <vt:lpstr>Summary</vt:lpstr>
      <vt:lpstr>Wireless Transmission Frequencies</vt:lpstr>
      <vt:lpstr>Antennas</vt:lpstr>
      <vt:lpstr>Radiation Pattern</vt:lpstr>
      <vt:lpstr>Parabolic Reflective Antenna</vt:lpstr>
      <vt:lpstr>Antenna Gain</vt:lpstr>
      <vt:lpstr>Terrestrial Microwave</vt:lpstr>
      <vt:lpstr>Satellite Microwave</vt:lpstr>
      <vt:lpstr>Satellite Point to Point Link</vt:lpstr>
      <vt:lpstr>Satellite Broadcast Link</vt:lpstr>
      <vt:lpstr>Broadcast Radio</vt:lpstr>
      <vt:lpstr>Infrared</vt:lpstr>
      <vt:lpstr>Wireless Propagation Ground Wave</vt:lpstr>
      <vt:lpstr>Wireless Propagation Sky Wave</vt:lpstr>
      <vt:lpstr>Wireless Propagation Line of Sight</vt:lpstr>
      <vt:lpstr>Review</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Structured programing</dc:title>
  <dc:creator>Steve  Adeshina</dc:creator>
  <cp:lastModifiedBy>Steve Adeshina, Nile</cp:lastModifiedBy>
  <cp:revision>206</cp:revision>
  <dcterms:created xsi:type="dcterms:W3CDTF">2011-10-13T04:46:53Z</dcterms:created>
  <dcterms:modified xsi:type="dcterms:W3CDTF">2022-11-23T12:48:11Z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0x01010058B1E301C16D96469FFFD388451C34E6</vt:lpwstr>
  </property>
</Properties>
</file>